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257" r:id="rId3"/>
    <p:sldId id="259" r:id="rId4"/>
    <p:sldId id="260" r:id="rId5"/>
    <p:sldId id="374" r:id="rId6"/>
    <p:sldId id="354" r:id="rId7"/>
    <p:sldId id="262" r:id="rId8"/>
    <p:sldId id="263" r:id="rId9"/>
    <p:sldId id="367" r:id="rId10"/>
    <p:sldId id="264" r:id="rId11"/>
    <p:sldId id="265" r:id="rId12"/>
    <p:sldId id="355" r:id="rId13"/>
    <p:sldId id="377" r:id="rId14"/>
    <p:sldId id="378" r:id="rId15"/>
    <p:sldId id="369" r:id="rId16"/>
    <p:sldId id="274" r:id="rId17"/>
    <p:sldId id="276" r:id="rId18"/>
    <p:sldId id="273" r:id="rId19"/>
    <p:sldId id="370" r:id="rId20"/>
    <p:sldId id="280" r:id="rId21"/>
    <p:sldId id="371" r:id="rId22"/>
    <p:sldId id="362" r:id="rId23"/>
    <p:sldId id="278" r:id="rId24"/>
    <p:sldId id="287" r:id="rId25"/>
    <p:sldId id="292" r:id="rId26"/>
    <p:sldId id="293" r:id="rId27"/>
    <p:sldId id="294" r:id="rId28"/>
    <p:sldId id="348" r:id="rId29"/>
    <p:sldId id="350" r:id="rId30"/>
    <p:sldId id="295" r:id="rId31"/>
    <p:sldId id="296" r:id="rId32"/>
    <p:sldId id="297" r:id="rId33"/>
    <p:sldId id="337" r:id="rId34"/>
    <p:sldId id="298" r:id="rId35"/>
    <p:sldId id="300" r:id="rId36"/>
    <p:sldId id="301" r:id="rId37"/>
    <p:sldId id="302" r:id="rId38"/>
    <p:sldId id="303" r:id="rId39"/>
    <p:sldId id="304" r:id="rId40"/>
    <p:sldId id="338" r:id="rId41"/>
    <p:sldId id="306" r:id="rId42"/>
    <p:sldId id="352" r:id="rId43"/>
    <p:sldId id="351" r:id="rId44"/>
    <p:sldId id="368" r:id="rId45"/>
    <p:sldId id="307" r:id="rId46"/>
    <p:sldId id="308" r:id="rId47"/>
    <p:sldId id="309" r:id="rId48"/>
    <p:sldId id="310" r:id="rId49"/>
    <p:sldId id="373" r:id="rId50"/>
    <p:sldId id="380" r:id="rId51"/>
    <p:sldId id="340" r:id="rId52"/>
    <p:sldId id="339" r:id="rId53"/>
    <p:sldId id="341" r:id="rId54"/>
    <p:sldId id="342" r:id="rId55"/>
    <p:sldId id="317" r:id="rId56"/>
    <p:sldId id="318" r:id="rId57"/>
    <p:sldId id="335" r:id="rId58"/>
    <p:sldId id="333" r:id="rId59"/>
    <p:sldId id="320" r:id="rId60"/>
    <p:sldId id="321" r:id="rId61"/>
    <p:sldId id="322" r:id="rId62"/>
    <p:sldId id="323" r:id="rId63"/>
    <p:sldId id="325" r:id="rId64"/>
    <p:sldId id="326" r:id="rId65"/>
    <p:sldId id="327" r:id="rId66"/>
    <p:sldId id="332" r:id="rId67"/>
    <p:sldId id="328" r:id="rId68"/>
    <p:sldId id="359" r:id="rId69"/>
    <p:sldId id="334" r:id="rId70"/>
    <p:sldId id="329" r:id="rId71"/>
    <p:sldId id="343" r:id="rId72"/>
    <p:sldId id="353" r:id="rId73"/>
    <p:sldId id="356" r:id="rId74"/>
    <p:sldId id="346" r:id="rId75"/>
    <p:sldId id="363" r:id="rId76"/>
    <p:sldId id="364" r:id="rId77"/>
    <p:sldId id="365" r:id="rId78"/>
    <p:sldId id="366" r:id="rId79"/>
    <p:sldId id="379" r:id="rId80"/>
    <p:sldId id="345" r:id="rId81"/>
    <p:sldId id="284" r:id="rId82"/>
    <p:sldId id="375" r:id="rId83"/>
    <p:sldId id="376" r:id="rId84"/>
    <p:sldId id="288" r:id="rId85"/>
    <p:sldId id="289" r:id="rId86"/>
    <p:sldId id="290" r:id="rId87"/>
    <p:sldId id="291" r:id="rId88"/>
    <p:sldId id="372" r:id="rId8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0871" autoAdjust="0"/>
  </p:normalViewPr>
  <p:slideViewPr>
    <p:cSldViewPr>
      <p:cViewPr varScale="1">
        <p:scale>
          <a:sx n="97" d="100"/>
          <a:sy n="97" d="100"/>
        </p:scale>
        <p:origin x="113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post and comment is like news vs social</a:t>
            </a:r>
            <a:r>
              <a:rPr lang="en-US" baseline="0" dirty="0" smtClean="0"/>
              <a:t>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7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post and comment is like news vs social</a:t>
            </a:r>
            <a:r>
              <a:rPr lang="en-US" baseline="0" dirty="0" smtClean="0"/>
              <a:t>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7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3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smetrics.com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kdic.my-helper.com/Sodias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hyperlink" Target="https://spaceknow.co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business/2021/jan/27/gamestop-stock-market-retail-wall-street" TargetMode="External"/><Relationship Id="rId2" Type="http://schemas.openxmlformats.org/officeDocument/2006/relationships/hyperlink" Target="https://xueqiu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ql5.com/en/signal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umer.ai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ebb-site.com/articles/enigma.as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cmp.com/business/companies/article/2123448/finance-firm-lerado-now-linked-icac-investigation-convoy-globa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Z3G7XBcRJbFlITkRzVEY2dVE/view?usp=sharing" TargetMode="External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medium.com/s/story/spotifys-discover-weekly-how-machine-learning-finds-your-new-music-19a41ab76ef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hyperlink" Target="https://realpython.com/build-recommendation-engine-collaborative-filtering/" TargetMode="Externa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PcJEFFWN_k&amp;t=18s" TargetMode="External"/><Relationship Id="rId2" Type="http://schemas.openxmlformats.org/officeDocument/2006/relationships/hyperlink" Target="https://www.youtube.com/watch?v=TcUlzuQ27iQ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blog.patternbuilders.com/2011/03/02/tales-of-beers-and-diaper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kenwkliu/ideas/blob/master/colab/MarketBasket.ipynb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558226/number-of-facebook-users-in-hong-kong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ired.com/story/99-phones-fake-google-maps-traffic-jam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no-DpeQKw&amp;t=135s" TargetMode="External"/><Relationship Id="rId2" Type="http://schemas.openxmlformats.org/officeDocument/2006/relationships/hyperlink" Target="https://developers.facebook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hyperlink" Target="https://www.youtube.com/watch?v=WteK95AppF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NikeDiscountProducts.ipynb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segmentChinese.ipynb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PreprocessText.ipynb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.hk/trends/?geo=HK" TargetMode="External"/><Relationship Id="rId2" Type="http://schemas.openxmlformats.org/officeDocument/2006/relationships/hyperlink" Target="https://www.usatoday.com/story/tech/2018/04/08/apple-co-founder-steve-wozniak-says-hes-leaving-facebook/497392002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www.lendingclub.com/investing/peer-to-peer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nexo.co/en/lender-faqs" TargetMode="External"/><Relationship Id="rId4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irdie.com.hk/mobile/?lang=en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lue.com.hk/" TargetMode="Externa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all3dp.com/biliscreen-3d-printed-device-detects-liver-pancreatic-disorder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hyperlink" Target="https://vovo2000.com/images/22647.jpg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kus.business.hsbc.com.hk/english/bot.htm?isJSEnabled=1&amp;businessArea=Root&amp;channel=Root&amp;startContext=Root.Cards.Business%20MasterCard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legraph.co.uk/technology/mobile-phones/8202833/South-Koreans-find-love-with-virtual-girlfriend-iPhone-app.html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hyperlink" Target="https://www.ft.com/content/64bcb136-412b-11e8-803a-295c97e6fd0b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ndard.co.uk/news/woman-wrongly-accused-boyfriend-of-having-affair-after-tesco-added-condoms-to-their-online-shopping-6894157.html" TargetMode="External"/><Relationship Id="rId2" Type="http://schemas.openxmlformats.org/officeDocument/2006/relationships/hyperlink" Target="https://www.forbes.com/sites/kashmirhill/2012/02/16/how-target-figured-out-a-teen-girl-was-pregnant-before-her-father-did/#108baaea666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lternativedata.org/data-providers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-n7gL7UtfywNTo_tSBCVfI6K9hWfnJbC/view?usp=sharing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DataSource.ipynb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pidocs.hkma.gov.hk/" TargetMode="External"/><Relationship Id="rId3" Type="http://schemas.openxmlformats.org/officeDocument/2006/relationships/hyperlink" Target="https://data.gov.hk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kenwkliu/ideas/blob/master/colab/HKMA-OpenAPIs.ipynb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Big Data, AI, Machine Learning, Investment and Algo Trading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</a:t>
            </a:r>
            <a:r>
              <a:rPr lang="en-US" sz="1800" b="1" dirty="0">
                <a:solidFill>
                  <a:srgbClr val="0070C0"/>
                </a:solidFill>
              </a:rPr>
              <a:t>, the </a:t>
            </a:r>
            <a:r>
              <a:rPr lang="en-US" sz="1800" b="1" dirty="0" smtClean="0">
                <a:solidFill>
                  <a:srgbClr val="0070C0"/>
                </a:solidFill>
              </a:rPr>
              <a:t>crescent-shaped shadows </a:t>
            </a:r>
            <a:r>
              <a:rPr lang="en-US" sz="1800" b="1" dirty="0">
                <a:solidFill>
                  <a:srgbClr val="0070C0"/>
                </a:solidFill>
              </a:rPr>
              <a:t>cast by the sun also change shape</a:t>
            </a:r>
            <a:r>
              <a:rPr lang="en-US" sz="1800" dirty="0"/>
              <a:t>. By </a:t>
            </a:r>
            <a:r>
              <a:rPr lang="en-US" sz="1800" b="1" dirty="0">
                <a:solidFill>
                  <a:srgbClr val="0070C0"/>
                </a:solidFill>
              </a:rPr>
              <a:t>tracking these shape changes </a:t>
            </a:r>
            <a:r>
              <a:rPr lang="en-US" sz="1800" b="1" dirty="0" smtClean="0">
                <a:solidFill>
                  <a:srgbClr val="0070C0"/>
                </a:solidFill>
              </a:rPr>
              <a:t>(Deep Learning - CNN)</a:t>
            </a:r>
            <a:r>
              <a:rPr lang="en-US" sz="1800" dirty="0" smtClean="0"/>
              <a:t>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levels.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Satellite image: Parking Lots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dirty="0" smtClean="0">
                <a:solidFill>
                  <a:srgbClr val="0070C0"/>
                </a:solidFill>
              </a:rPr>
              <a:t>Satellite </a:t>
            </a:r>
            <a:r>
              <a:rPr lang="en-US" sz="1800" b="1" dirty="0">
                <a:solidFill>
                  <a:srgbClr val="0070C0"/>
                </a:solidFill>
              </a:rPr>
              <a:t>Imagery of Parking Lots and Trading Retail </a:t>
            </a:r>
            <a:r>
              <a:rPr lang="en-US" sz="1800" b="1" dirty="0" smtClean="0">
                <a:solidFill>
                  <a:srgbClr val="0070C0"/>
                </a:solidFill>
              </a:rPr>
              <a:t>Stocks </a:t>
            </a:r>
            <a:r>
              <a:rPr lang="en-US" sz="1800" dirty="0" smtClean="0"/>
              <a:t>from </a:t>
            </a:r>
            <a:r>
              <a:rPr lang="en-US" sz="1800" i="1" dirty="0" smtClean="0">
                <a:hlinkClick r:id="rId2"/>
              </a:rPr>
              <a:t>RS Metrics</a:t>
            </a:r>
            <a:r>
              <a:rPr lang="en-US" sz="1800" dirty="0" smtClean="0"/>
              <a:t> - </a:t>
            </a:r>
            <a:r>
              <a:rPr lang="en-US" sz="1800" dirty="0"/>
              <a:t>uses ~10 high-resolution satellites, </a:t>
            </a:r>
            <a:r>
              <a:rPr lang="en-US" sz="1800" dirty="0" smtClean="0"/>
              <a:t>orbiting the </a:t>
            </a:r>
            <a:r>
              <a:rPr lang="en-US" sz="1800" dirty="0"/>
              <a:t>Earth and </a:t>
            </a:r>
            <a:r>
              <a:rPr lang="en-US" sz="1800" dirty="0" smtClean="0"/>
              <a:t>imaging between the store opening hours. </a:t>
            </a:r>
            <a:r>
              <a:rPr lang="en-US" sz="1800" dirty="0"/>
              <a:t>Such data can be used to estimate retail traffic (e.g. at some ~50 </a:t>
            </a:r>
            <a:r>
              <a:rPr lang="en-US" sz="1800" dirty="0" smtClean="0"/>
              <a:t>retail chains)</a:t>
            </a:r>
            <a:endParaRPr lang="en-US" sz="1600" dirty="0"/>
          </a:p>
          <a:p>
            <a:pPr marL="0" indent="0"/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8" y="2924944"/>
            <a:ext cx="7315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95" y="551723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b="1" dirty="0" smtClean="0">
                <a:solidFill>
                  <a:srgbClr val="00B050"/>
                </a:solidFill>
              </a:rPr>
              <a:t>Other Ideas: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Road </a:t>
            </a:r>
            <a:r>
              <a:rPr lang="en-US" sz="1600" dirty="0"/>
              <a:t>cameras (video) to gauge car brands </a:t>
            </a:r>
            <a:r>
              <a:rPr lang="en-US" sz="1600" dirty="0" smtClean="0"/>
              <a:t>popularity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 class students </a:t>
            </a:r>
            <a:r>
              <a:rPr lang="en-US" sz="1600" dirty="0"/>
              <a:t>facial </a:t>
            </a:r>
            <a:r>
              <a:rPr lang="en-US" sz="1600" dirty="0" smtClean="0"/>
              <a:t>expressions to predict the class effectiveness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5040560" cy="343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5517232"/>
            <a:ext cx="773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Not just to replace “</a:t>
            </a:r>
            <a:r>
              <a:rPr lang="en-US" sz="1800" u="sng" dirty="0" err="1">
                <a:hlinkClick r:id="rId3"/>
              </a:rPr>
              <a:t>Sodiasm</a:t>
            </a:r>
            <a:r>
              <a:rPr lang="en-US" sz="1800" dirty="0" smtClean="0"/>
              <a:t>”. The robots equip with sensor to collect data</a:t>
            </a:r>
            <a:endParaRPr lang="en-US" sz="1800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err="1"/>
              <a:t>IoT</a:t>
            </a:r>
            <a:r>
              <a:rPr lang="en-US" dirty="0"/>
              <a:t>, Sensors, Robots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0152" y="3180115"/>
            <a:ext cx="2808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Staying </a:t>
            </a:r>
            <a:r>
              <a:rPr lang="en-US" sz="1800" dirty="0"/>
              <a:t>time </a:t>
            </a: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Walking </a:t>
            </a:r>
            <a:r>
              <a:rPr lang="en-US" sz="1800" dirty="0"/>
              <a:t>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Crowdedness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Customer </a:t>
            </a:r>
            <a:r>
              <a:rPr lang="en-US" sz="1800" dirty="0"/>
              <a:t>satisfaction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86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err="1"/>
              <a:t>IoT</a:t>
            </a:r>
            <a:r>
              <a:rPr lang="en-US" dirty="0"/>
              <a:t>, Sensors, Robots</a:t>
            </a:r>
          </a:p>
        </p:txBody>
      </p:sp>
      <p:pic>
        <p:nvPicPr>
          <p:cNvPr id="4" name="Picture 2" descr="3D face recognition: a survey | Human-centric Computing and Information  Sciences | Full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6192688" cy="348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67246" y="1844824"/>
            <a:ext cx="328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3D </a:t>
            </a:r>
            <a:r>
              <a:rPr lang="en-US" u="sng" dirty="0"/>
              <a:t>Facial </a:t>
            </a:r>
            <a:r>
              <a:rPr lang="en-US" u="sng" dirty="0" smtClean="0"/>
              <a:t>Recognition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3710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err="1"/>
              <a:t>IoT</a:t>
            </a:r>
            <a:r>
              <a:rPr lang="en-US" dirty="0"/>
              <a:t>, Sensors, Robots</a:t>
            </a:r>
          </a:p>
        </p:txBody>
      </p:sp>
      <p:pic>
        <p:nvPicPr>
          <p:cNvPr id="3074" name="Picture 2" descr="The Topography of Emotion: New Study Maps Feelings in the Bo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14" y="2183576"/>
            <a:ext cx="5386917" cy="409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3848" y="1620838"/>
            <a:ext cx="2714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Bodily Topography</a:t>
            </a:r>
          </a:p>
        </p:txBody>
      </p:sp>
    </p:spTree>
    <p:extLst>
      <p:ext uri="{BB962C8B-B14F-4D97-AF65-F5344CB8AC3E}">
        <p14:creationId xmlns:p14="http://schemas.microsoft.com/office/powerpoint/2010/main" val="25596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Usage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488832" cy="26642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Satellite </a:t>
            </a:r>
            <a:r>
              <a:rPr lang="en-US" sz="1800" b="1" dirty="0">
                <a:solidFill>
                  <a:srgbClr val="0070C0"/>
                </a:solidFill>
              </a:rPr>
              <a:t>imagery </a:t>
            </a:r>
            <a:r>
              <a:rPr lang="en-US" sz="1800" dirty="0"/>
              <a:t>showing that a particular store’s parking lot was always </a:t>
            </a:r>
            <a:r>
              <a:rPr lang="en-US" sz="1800" dirty="0" smtClean="0"/>
              <a:t>full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Correlated </a:t>
            </a:r>
            <a:r>
              <a:rPr lang="en-US" sz="1800" dirty="0"/>
              <a:t>with </a:t>
            </a:r>
            <a:r>
              <a:rPr lang="en-US" sz="1800" b="1" dirty="0">
                <a:solidFill>
                  <a:srgbClr val="0070C0"/>
                </a:solidFill>
              </a:rPr>
              <a:t>credit card transactions </a:t>
            </a:r>
            <a:r>
              <a:rPr lang="en-US" sz="1800" dirty="0"/>
              <a:t>showing a spike in </a:t>
            </a:r>
            <a:r>
              <a:rPr lang="en-US" sz="1800" dirty="0" smtClean="0"/>
              <a:t>sales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Alongside </a:t>
            </a:r>
            <a:r>
              <a:rPr lang="en-US" sz="1800" b="1" dirty="0">
                <a:solidFill>
                  <a:srgbClr val="0070C0"/>
                </a:solidFill>
              </a:rPr>
              <a:t>social media analysis </a:t>
            </a:r>
            <a:r>
              <a:rPr lang="en-US" sz="1800" dirty="0"/>
              <a:t>indicating an unprecedented rate of content generation from inside the </a:t>
            </a:r>
            <a:r>
              <a:rPr lang="en-US" sz="1800" dirty="0" smtClean="0"/>
              <a:t>store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4653136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 </a:t>
            </a:r>
            <a:r>
              <a:rPr lang="en-US" sz="1800" dirty="0"/>
              <a:t>month later, when the company announces a breakthrough in sales, you’re ahead of the game.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860032" y="4077072"/>
            <a:ext cx="3391373" cy="2231765"/>
            <a:chOff x="1043608" y="4064781"/>
            <a:chExt cx="3391373" cy="22317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4477017"/>
              <a:ext cx="3391373" cy="181952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448189" y="4064781"/>
              <a:ext cx="26917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What would you do?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37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31236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Robo</a:t>
            </a:r>
            <a:r>
              <a:rPr lang="en-US" sz="2000" b="1" dirty="0" smtClean="0"/>
              <a:t>-Advisor (AI ETF</a:t>
            </a:r>
            <a:r>
              <a:rPr lang="en-US" sz="2000" dirty="0" smtClean="0"/>
              <a:t>) and leverage </a:t>
            </a:r>
            <a:r>
              <a:rPr lang="en-US" sz="2000" b="1" dirty="0" smtClean="0">
                <a:solidFill>
                  <a:srgbClr val="00B0F0"/>
                </a:solidFill>
              </a:rPr>
              <a:t>big &amp; alternative</a:t>
            </a:r>
            <a:r>
              <a:rPr lang="en-US" sz="2000" dirty="0" smtClean="0"/>
              <a:t> data source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Text: </a:t>
            </a:r>
            <a:r>
              <a:rPr lang="en-US" sz="1800" dirty="0" smtClean="0"/>
              <a:t>Social Media, News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Images</a:t>
            </a:r>
            <a:r>
              <a:rPr lang="en-US" sz="1800" dirty="0"/>
              <a:t>: satellite image on oil </a:t>
            </a:r>
            <a:r>
              <a:rPr lang="en-US" sz="1800" dirty="0" smtClean="0"/>
              <a:t>fields and others from </a:t>
            </a:r>
            <a:r>
              <a:rPr lang="en-US" sz="1800" dirty="0" err="1" smtClean="0">
                <a:hlinkClick r:id="rId2"/>
              </a:rPr>
              <a:t>SpaceKnow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Videos</a:t>
            </a:r>
            <a:r>
              <a:rPr lang="en-US" sz="1800" dirty="0" smtClean="0"/>
              <a:t>: </a:t>
            </a:r>
            <a:r>
              <a:rPr lang="en-US" sz="1800" dirty="0"/>
              <a:t>road cameras of cars</a:t>
            </a:r>
          </a:p>
          <a:p>
            <a:endParaRPr lang="en-US" sz="2000" dirty="0"/>
          </a:p>
        </p:txBody>
      </p:sp>
      <p:pic>
        <p:nvPicPr>
          <p:cNvPr id="2" name="Picture 1" descr="Top 15 Artificial Intelligence ETF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21685" r="38334"/>
          <a:stretch/>
        </p:blipFill>
        <p:spPr>
          <a:xfrm>
            <a:off x="3707904" y="1559735"/>
            <a:ext cx="5112568" cy="45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Ping An Nasdaq AI and Robotics </a:t>
            </a:r>
            <a:r>
              <a:rPr lang="en-US" sz="2000" b="1" dirty="0" smtClean="0"/>
              <a:t>ETF (3023.HK)</a:t>
            </a:r>
          </a:p>
          <a:p>
            <a:pPr marL="400050" lvl="1" indent="0">
              <a:buNone/>
            </a:pPr>
            <a:r>
              <a:rPr lang="en-US" sz="1400" dirty="0" smtClean="0"/>
              <a:t>an </a:t>
            </a:r>
            <a:r>
              <a:rPr lang="en-US" sz="1400" dirty="0"/>
              <a:t>exchange-traded fund incorporated in </a:t>
            </a:r>
            <a:r>
              <a:rPr lang="en-US" sz="1400" b="1" dirty="0">
                <a:solidFill>
                  <a:srgbClr val="0070C0"/>
                </a:solidFill>
              </a:rPr>
              <a:t>Hong Kong</a:t>
            </a:r>
            <a:r>
              <a:rPr lang="en-US" sz="1400" dirty="0"/>
              <a:t>. The fund seeks to track the performance of </a:t>
            </a:r>
            <a:r>
              <a:rPr lang="en-US" sz="1400" b="1" dirty="0">
                <a:solidFill>
                  <a:srgbClr val="0070C0"/>
                </a:solidFill>
              </a:rPr>
              <a:t>Nasdaq CTA Artificial Intelligence and Robotics Index</a:t>
            </a:r>
            <a:r>
              <a:rPr lang="en-US" sz="1400" dirty="0"/>
              <a:t>.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7"/>
          <a:stretch/>
        </p:blipFill>
        <p:spPr bwMode="auto">
          <a:xfrm>
            <a:off x="683568" y="2780928"/>
            <a:ext cx="721255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5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News and Sentiments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2451"/>
            <a:ext cx="8360754" cy="280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94622"/>
            <a:ext cx="3855346" cy="208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65" y="3615590"/>
            <a:ext cx="2235733" cy="203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5754742"/>
            <a:ext cx="4951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J.P. Morgan Asset Management, Bloomberg</a:t>
            </a:r>
          </a:p>
        </p:txBody>
      </p:sp>
    </p:spTree>
    <p:extLst>
      <p:ext uri="{BB962C8B-B14F-4D97-AF65-F5344CB8AC3E}">
        <p14:creationId xmlns:p14="http://schemas.microsoft.com/office/powerpoint/2010/main" val="28089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7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 t="20743" r="23958" b="22584"/>
          <a:stretch/>
        </p:blipFill>
        <p:spPr>
          <a:xfrm>
            <a:off x="899592" y="1988840"/>
            <a:ext cx="7056784" cy="4055018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Example: Sentiment Analysis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262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Big &amp; Alternative Data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51913"/>
            <a:ext cx="3503203" cy="352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72816"/>
            <a:ext cx="396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2819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532859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Learn </a:t>
            </a:r>
            <a:r>
              <a:rPr lang="en-US" sz="1800" dirty="0"/>
              <a:t>user trading patterns </a:t>
            </a:r>
            <a:r>
              <a:rPr lang="en-US" sz="1800" dirty="0" smtClean="0"/>
              <a:t>and behaviors</a:t>
            </a:r>
            <a:br>
              <a:rPr lang="en-US" sz="1800" dirty="0" smtClean="0"/>
            </a:b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Money-making </a:t>
            </a:r>
            <a:r>
              <a:rPr lang="en-US" sz="1800" dirty="0"/>
              <a:t>users can get </a:t>
            </a:r>
            <a:r>
              <a:rPr lang="en-US" sz="1800" dirty="0" smtClean="0"/>
              <a:t>paid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viewing their </a:t>
            </a:r>
            <a:r>
              <a:rPr lang="en-US" sz="1800" b="1" dirty="0" smtClean="0">
                <a:solidFill>
                  <a:srgbClr val="0070C0"/>
                </a:solidFill>
              </a:rPr>
              <a:t>profitable portfolios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transaction 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 smtClean="0">
                <a:solidFill>
                  <a:srgbClr val="0070C0"/>
                </a:solidFill>
              </a:rPr>
              <a:t>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2"/>
              </a:rPr>
              <a:t>Snowball / </a:t>
            </a:r>
            <a:r>
              <a:rPr lang="en-US" sz="1800" dirty="0" err="1" smtClean="0">
                <a:hlinkClick r:id="rId2"/>
              </a:rPr>
              <a:t>Xueqiu</a:t>
            </a:r>
            <a:r>
              <a:rPr lang="en-US" sz="1800" dirty="0" smtClean="0">
                <a:hlinkClick r:id="rId2"/>
              </a:rPr>
              <a:t> </a:t>
            </a:r>
            <a:r>
              <a:rPr lang="en-US" sz="1800" dirty="0">
                <a:hlinkClick r:id="rId2"/>
              </a:rPr>
              <a:t>(</a:t>
            </a:r>
            <a:r>
              <a:rPr lang="zh-TW" altLang="en-US" sz="1800" dirty="0">
                <a:hlinkClick r:id="rId2"/>
              </a:rPr>
              <a:t>雪球</a:t>
            </a:r>
            <a:r>
              <a:rPr lang="en-US" altLang="zh-TW" sz="1800" dirty="0" smtClean="0">
                <a:hlinkClick r:id="rId2"/>
              </a:rPr>
              <a:t>)</a:t>
            </a:r>
            <a:endParaRPr lang="en-US" altLang="zh-TW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Game stop </a:t>
            </a:r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29683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47850" y="3501008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85357"/>
            <a:ext cx="3648584" cy="3229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24944"/>
            <a:ext cx="4296375" cy="23244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4312" y="1929026"/>
            <a:ext cx="6473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hlinkClick r:id="rId4"/>
              </a:rPr>
              <a:t>MetaTrader</a:t>
            </a:r>
            <a:r>
              <a:rPr lang="en-US" sz="2000" dirty="0">
                <a:hlinkClick r:id="rId4"/>
              </a:rPr>
              <a:t> 5 Trading Signals with Automatic </a:t>
            </a:r>
            <a:r>
              <a:rPr lang="en-US" sz="2000" dirty="0" smtClean="0">
                <a:hlinkClick r:id="rId4"/>
              </a:rPr>
              <a:t>Execution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49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pic>
        <p:nvPicPr>
          <p:cNvPr id="4098" name="Picture 2" descr="Training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2765" r="31162" b="3639"/>
          <a:stretch/>
        </p:blipFill>
        <p:spPr bwMode="auto">
          <a:xfrm>
            <a:off x="5076056" y="2060848"/>
            <a:ext cx="3895726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844824"/>
            <a:ext cx="4644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3"/>
              </a:rPr>
              <a:t>Numer.ai</a:t>
            </a:r>
            <a:endParaRPr lang="en-US" sz="18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data scientist </a:t>
            </a:r>
            <a:r>
              <a:rPr lang="en-US" sz="1600" dirty="0" smtClean="0"/>
              <a:t>has </a:t>
            </a:r>
            <a:r>
              <a:rPr lang="en-US" sz="1600" dirty="0"/>
              <a:t>a machine learning model that is better than all the </a:t>
            </a:r>
            <a:r>
              <a:rPr lang="en-US" sz="1600" dirty="0" smtClean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Not </a:t>
            </a:r>
            <a:r>
              <a:rPr lang="en-US" sz="1600" dirty="0"/>
              <a:t>a search for the ‘best’ model; it is a platform to synthesize many different models with many different </a:t>
            </a:r>
            <a:r>
              <a:rPr lang="en-US" sz="1600" dirty="0" smtClean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Collaboration </a:t>
            </a:r>
            <a:r>
              <a:rPr lang="en-US" sz="1600" dirty="0"/>
              <a:t>to build the </a:t>
            </a:r>
            <a:r>
              <a:rPr lang="en-US" sz="1600" b="1" dirty="0">
                <a:solidFill>
                  <a:srgbClr val="0070C0"/>
                </a:solidFill>
              </a:rPr>
              <a:t>meta </a:t>
            </a:r>
            <a:r>
              <a:rPr lang="en-US" sz="1600" b="1" dirty="0" smtClean="0">
                <a:solidFill>
                  <a:srgbClr val="0070C0"/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Reward with </a:t>
            </a:r>
            <a:r>
              <a:rPr lang="en-US" sz="1600" b="1" dirty="0">
                <a:solidFill>
                  <a:srgbClr val="0070C0"/>
                </a:solidFill>
              </a:rPr>
              <a:t>cryptocurrency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1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51520" y="1700808"/>
            <a:ext cx="6624736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>
                <a:hlinkClick r:id="rId2"/>
              </a:rPr>
              <a:t>The </a:t>
            </a:r>
            <a:r>
              <a:rPr lang="en-US" sz="1800" dirty="0">
                <a:hlinkClick r:id="rId2"/>
              </a:rPr>
              <a:t>Enigma Network: 50 stocks not to </a:t>
            </a:r>
            <a:r>
              <a:rPr lang="en-US" sz="1800" dirty="0" smtClean="0">
                <a:hlinkClick r:id="rId2"/>
              </a:rPr>
              <a:t>own (David Webb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2050" name="Picture 2" descr="https://webb-site.com/images/enig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" y="2204864"/>
            <a:ext cx="585046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82233" y="2780928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Published: May-2017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282581" y="3661573"/>
            <a:ext cx="2681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hlinkClick r:id="rId4"/>
              </a:rPr>
              <a:t>Dec-2017: ICAC arrests Convoy (</a:t>
            </a:r>
            <a:r>
              <a:rPr lang="zh-TW" altLang="en-US" sz="1800" dirty="0">
                <a:hlinkClick r:id="rId4"/>
              </a:rPr>
              <a:t>康</a:t>
            </a:r>
            <a:r>
              <a:rPr lang="zh-TW" altLang="en-US" sz="1800" dirty="0" smtClean="0">
                <a:hlinkClick r:id="rId4"/>
              </a:rPr>
              <a:t>宏</a:t>
            </a:r>
            <a:r>
              <a:rPr lang="en-US" altLang="zh-TW" sz="1800" dirty="0" smtClean="0">
                <a:hlinkClick r:id="rId4"/>
              </a:rPr>
              <a:t>)</a:t>
            </a:r>
            <a:r>
              <a:rPr lang="en-US" sz="1800" dirty="0" smtClean="0">
                <a:hlinkClick r:id="rId4"/>
              </a:rPr>
              <a:t> chairman at the airport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02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Social Media Big Data Analytics </a:t>
            </a: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Fan Pages </a:t>
            </a:r>
            <a:r>
              <a:rPr lang="en-US" sz="2000" i="1" dirty="0" smtClean="0">
                <a:solidFill>
                  <a:srgbClr val="0070C0"/>
                </a:solidFill>
              </a:rPr>
              <a:t>(1K +)</a:t>
            </a:r>
            <a:endParaRPr lang="en-US" sz="2000" i="1" dirty="0">
              <a:solidFill>
                <a:srgbClr val="0070C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Posts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2.7M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Comments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35M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Reactions </a:t>
            </a:r>
            <a:r>
              <a:rPr lang="en-US" sz="2000" dirty="0" smtClean="0"/>
              <a:t>- Like</a:t>
            </a:r>
            <a:r>
              <a:rPr lang="en-US" sz="2000" dirty="0"/>
              <a:t>, Love, </a:t>
            </a:r>
            <a:r>
              <a:rPr lang="en-US" sz="2000" dirty="0" err="1"/>
              <a:t>Haha</a:t>
            </a:r>
            <a:r>
              <a:rPr lang="en-US" sz="2000" dirty="0"/>
              <a:t>, Angry, Wow, </a:t>
            </a:r>
            <a:r>
              <a:rPr lang="en-US" sz="2000" dirty="0" smtClean="0"/>
              <a:t>Sad </a:t>
            </a:r>
            <a:r>
              <a:rPr lang="en-US" sz="2000" i="1" dirty="0">
                <a:solidFill>
                  <a:srgbClr val="0070C0"/>
                </a:solidFill>
              </a:rPr>
              <a:t>(50M 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Shares </a:t>
            </a:r>
            <a:r>
              <a:rPr lang="en-US" sz="2000" i="1" dirty="0">
                <a:solidFill>
                  <a:srgbClr val="0070C0"/>
                </a:solidFill>
              </a:rPr>
              <a:t>(5M </a:t>
            </a:r>
            <a:r>
              <a:rPr lang="en-US" sz="2000" i="1" dirty="0" smtClean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Date</a:t>
            </a:r>
            <a:r>
              <a:rPr lang="en-US" sz="2000" dirty="0"/>
              <a:t>: from 2009 to 2018-4 (</a:t>
            </a:r>
            <a:r>
              <a:rPr lang="en-US" sz="2000" dirty="0">
                <a:hlinkClick r:id="rId2"/>
              </a:rPr>
              <a:t>Cambridge </a:t>
            </a:r>
            <a:r>
              <a:rPr lang="en-US" sz="2000" dirty="0" err="1">
                <a:hlinkClick r:id="rId2"/>
              </a:rPr>
              <a:t>Analytica</a:t>
            </a:r>
            <a:r>
              <a:rPr lang="en-US" sz="2000" dirty="0">
                <a:hlinkClick r:id="rId2"/>
              </a:rPr>
              <a:t> </a:t>
            </a:r>
            <a:r>
              <a:rPr lang="en-US" sz="2000" dirty="0" smtClean="0">
                <a:hlinkClick r:id="rId2"/>
              </a:rPr>
              <a:t>Scandal</a:t>
            </a:r>
            <a:r>
              <a:rPr lang="en-US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3"/>
              </a:rPr>
              <a:t>Co-founder’s Project</a:t>
            </a:r>
            <a:endParaRPr lang="en-US" sz="2000" dirty="0"/>
          </a:p>
        </p:txBody>
      </p:sp>
      <p:pic>
        <p:nvPicPr>
          <p:cNvPr id="4" name="Picture 3" descr="Facebook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17039" r="44020"/>
          <a:stretch/>
        </p:blipFill>
        <p:spPr>
          <a:xfrm>
            <a:off x="5076056" y="908720"/>
            <a:ext cx="3528392" cy="51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25</a:t>
            </a:fld>
            <a:endParaRPr lang="en-US"/>
          </a:p>
        </p:txBody>
      </p:sp>
      <p:pic>
        <p:nvPicPr>
          <p:cNvPr id="3076" name="Picture 4" descr="T:\gDrive\ML\JasonJackie\biz\Daniel\Cathay\6.userComments國泰&amp;管理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528282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916832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Public </a:t>
            </a:r>
            <a:r>
              <a:rPr lang="en-US" sz="2000" dirty="0"/>
              <a:t>images of </a:t>
            </a:r>
            <a:r>
              <a:rPr lang="en-US" sz="2000" b="1" dirty="0">
                <a:solidFill>
                  <a:srgbClr val="0070C0"/>
                </a:solidFill>
              </a:rPr>
              <a:t>Cathay Pacific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2017/07/12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Social Listening</a:t>
            </a:r>
          </a:p>
        </p:txBody>
      </p:sp>
    </p:spTree>
    <p:extLst>
      <p:ext uri="{BB962C8B-B14F-4D97-AF65-F5344CB8AC3E}">
        <p14:creationId xmlns:p14="http://schemas.microsoft.com/office/powerpoint/2010/main" val="30967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 descr="T:\gDrive\ML\JasonJackie\biz\Daniel\Wynn-typhoon\1.mediaPosts 永利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84784"/>
            <a:ext cx="3422310" cy="38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0" y="3789040"/>
            <a:ext cx="517817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0242" y="1988840"/>
            <a:ext cx="43817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of </a:t>
            </a:r>
            <a:r>
              <a:rPr lang="en-US" sz="2000" dirty="0" err="1"/>
              <a:t>Hato</a:t>
            </a:r>
            <a:r>
              <a:rPr lang="en-US" sz="2000" dirty="0"/>
              <a:t> Typhoon to Macau </a:t>
            </a:r>
            <a:r>
              <a:rPr lang="en-US" sz="2000" dirty="0" smtClean="0"/>
              <a:t>Casinos (</a:t>
            </a:r>
            <a:r>
              <a:rPr lang="en-US" sz="2000" b="1" dirty="0" smtClean="0">
                <a:solidFill>
                  <a:srgbClr val="0070C0"/>
                </a:solidFill>
              </a:rPr>
              <a:t>Wynn</a:t>
            </a:r>
            <a:r>
              <a:rPr lang="en-US" sz="2000" dirty="0" smtClean="0"/>
              <a:t>)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2017/08/30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Social Listening</a:t>
            </a:r>
          </a:p>
        </p:txBody>
      </p:sp>
    </p:spTree>
    <p:extLst>
      <p:ext uri="{BB962C8B-B14F-4D97-AF65-F5344CB8AC3E}">
        <p14:creationId xmlns:p14="http://schemas.microsoft.com/office/powerpoint/2010/main" val="32756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3085" r="2026" b="3180"/>
          <a:stretch/>
        </p:blipFill>
        <p:spPr bwMode="auto">
          <a:xfrm>
            <a:off x="1259632" y="3429000"/>
            <a:ext cx="5477518" cy="27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Content </a:t>
            </a:r>
            <a:r>
              <a:rPr lang="en-US" dirty="0" smtClean="0"/>
              <a:t>Farm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700808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Generate </a:t>
            </a:r>
            <a:r>
              <a:rPr lang="en-US" sz="1800" b="1" dirty="0">
                <a:solidFill>
                  <a:srgbClr val="0070C0"/>
                </a:solidFill>
              </a:rPr>
              <a:t>large amounts of textual content </a:t>
            </a:r>
            <a:r>
              <a:rPr lang="en-US" sz="1800" dirty="0" smtClean="0"/>
              <a:t>to </a:t>
            </a:r>
            <a:r>
              <a:rPr lang="en-US" sz="1800" dirty="0"/>
              <a:t>satisfy algorithms for </a:t>
            </a:r>
            <a:r>
              <a:rPr lang="en-US" sz="1800" b="1" dirty="0">
                <a:solidFill>
                  <a:srgbClr val="0070C0"/>
                </a:solidFill>
              </a:rPr>
              <a:t>maximal retrieval </a:t>
            </a:r>
            <a:r>
              <a:rPr lang="en-US" sz="1800" dirty="0"/>
              <a:t>by automated </a:t>
            </a:r>
            <a:r>
              <a:rPr lang="en-US" sz="1800" b="1" dirty="0">
                <a:solidFill>
                  <a:srgbClr val="0070C0"/>
                </a:solidFill>
              </a:rPr>
              <a:t>search engines </a:t>
            </a:r>
            <a:r>
              <a:rPr lang="en-US" sz="1800" dirty="0" smtClean="0"/>
              <a:t>or to </a:t>
            </a:r>
            <a:r>
              <a:rPr lang="en-US" sz="1800" dirty="0"/>
              <a:t>generate advertising revenue through attracting reader </a:t>
            </a:r>
            <a:r>
              <a:rPr lang="en-US" sz="1800" b="1" dirty="0">
                <a:solidFill>
                  <a:srgbClr val="0070C0"/>
                </a:solidFill>
              </a:rPr>
              <a:t>page views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56792"/>
            <a:ext cx="17281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7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Amazon Books Recommendation</a:t>
            </a:r>
            <a:endParaRPr lang="en-US" dirty="0"/>
          </a:p>
        </p:txBody>
      </p:sp>
      <p:sp>
        <p:nvSpPr>
          <p:cNvPr id="2" name="AutoShape 2" descr="data:image/png;base64,iVBORw0KGgoAAAANSUhEUgAAAJcAAAApCAMAAAAPgUtOAAAAbFBMVEX////YHybWAADXDxnXFx/44eHXCxb+/PzfYmTnj5HeU1bWAAjnjI7jdHbxwcHWAA/lfoHspqj0zc3usrP109PZMDP88fH99vbsqqvbO0D66uvyx8ffXF/qoKHwvL3olpflhIbdS07haWvcQ0dxLkF/AAADfklEQVRYhcWYa5uqIBCAERArUyxv3cy2/v9/PDDDTXN3bc9uzoceQGRemQtDJNJCY4JSMNXjK2gnNBqKWKvR/XhUvV2p8bUYj+o1N1y/tyVDiWENCu0K2qI3j07QVQRe4zJcpNZTImYebWEZeiZG5XJcnTQkICm8y4nhovvFuBroMNRZApfsLRcrFuMiKzAkbXT7A9sny2UnTXCJ1ArdAhe0Oe43jnsunvrZc7ly6MnOPWB34rnyT7hklzvR+k9X3TpftEJ+OevOtbFcfHV2k6/tTC4C38hr1cqY23/DBYxTXDDpWWAFlvkB4LLu4GQWF261UtSCd/Ej8VwRbT/h2v85l7FeRnYQmukh5ErLxbiMt8v2iKmsDbn4Zjmu0rg72NOs4eP6tBhXy3BrkCMeckGgLsOFakO7BVz8sRxX5ZM1vY64YAOnuJJWSdM0M7j45VqixC9xEfR42B4y5tLHzPQ5xJmQtJ7B5fK9/eq5XJghoqDg8VxR/dX5iNnuOy4raf4aV2N1UWsWoxXGqsW4yB0935QVlosVEn6X4zJlio8y6MoSHE/8Ghd9lQvr5yh1A4arE0B7e+aSFCWaxVWj8Fe5sH4OqgTUfQBelq2f65z+vK9AZnD9NH+R1sSjXxG5dlj+s4yPud5Q55AgT7hBy9XZJ0vke3MpimxZE3DFdEGu3KfwzYgrPArezrVxurGsCbm8Id/OFdjKHUSOyz98O1dmkj0or0dc5MEX4mrQUrW7fwy5XKz+Nhe7JclXXD0oFuvG3j+GXCc6yZWf4iovu35b3A8/44qYOi5EdNzci1s1wcWsw8OlNBL+3gFcLiqG5xBL1aqpFILRwB4vcZllOWe0fObC/yT0BRbTBc4JuA5yiisIlbVX+AMuLekE19EWWSRB9ZsRly3O3suFtT2WKzf0/HjIZVeZxSWUWUTAtaVSShoMzOVasfED/TfTgKuUn3Fp3xChfxX14+PxCAb2u4OS84jrwmyZpFxUign/GhZeePOORlzGkI5LXTdg2bR+XO5Fv5suLb6VttEhfS1362KVIxelUiAXVHzOFBgDOjeFXOrzIh00F+T6yNZdmVdx0ybPyv5HkmqvMg/YvNWfrfbRnIqJS2EDrpLWx8utm06lfyJJE+8VoouXDD2/JcpvVILq7Kz3EU1Lpe6eqVBu+JH1ZRW3S/N4aeNrn2X/AIWQP5vUAv2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https://www.versionmuseum.com/images/websites/amazon-website/amazon-website%5E2000%5Eproduct-p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" t="-15217" r="-1978" b="15217"/>
          <a:stretch/>
        </p:blipFill>
        <p:spPr bwMode="auto">
          <a:xfrm>
            <a:off x="1187624" y="980727"/>
            <a:ext cx="5771261" cy="525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1691680" y="4869160"/>
            <a:ext cx="3744416" cy="122413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25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Songs and Movies Recommendation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844824"/>
            <a:ext cx="5400600" cy="39604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Discover </a:t>
            </a:r>
            <a:r>
              <a:rPr lang="en-US" sz="1800" b="1" dirty="0"/>
              <a:t>Weekly playlist</a:t>
            </a:r>
            <a:r>
              <a:rPr lang="en-US" sz="1800" dirty="0"/>
              <a:t>: Spotify finds songs that fit your profile but you haven’t listened to</a:t>
            </a:r>
          </a:p>
          <a:p>
            <a:endParaRPr lang="en-US" sz="1800" dirty="0" smtClean="0"/>
          </a:p>
          <a:p>
            <a:r>
              <a:rPr lang="en-US" sz="1800" dirty="0">
                <a:hlinkClick r:id="rId2"/>
              </a:rPr>
              <a:t>How Does Spotify Know You So Well?</a:t>
            </a:r>
            <a:endParaRPr lang="en-US" sz="1800" dirty="0"/>
          </a:p>
          <a:p>
            <a:endParaRPr lang="en-US" sz="1800" dirty="0"/>
          </a:p>
          <a:p>
            <a:pPr marL="400050" lvl="1" indent="0">
              <a:buNone/>
            </a:pPr>
            <a:endParaRPr lang="en-US" sz="1800" dirty="0" smtClean="0"/>
          </a:p>
          <a:p>
            <a:pPr marL="400050" lvl="1" indent="0">
              <a:buNone/>
            </a:pPr>
            <a:endParaRPr lang="en-US" sz="1800" dirty="0"/>
          </a:p>
          <a:p>
            <a:pPr marL="685800"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AutoShape 2" descr="data:image/png;base64,iVBORw0KGgoAAAANSUhEUgAAAJcAAAApCAMAAAAPgUtOAAAAbFBMVEX////YHybWAADXDxnXFx/44eHXCxb+/PzfYmTnj5HeU1bWAAjnjI7jdHbxwcHWAA/lfoHspqj0zc3usrP109PZMDP88fH99vbsqqvbO0D66uvyx8ffXF/qoKHwvL3olpflhIbdS07haWvcQ0dxLkF/AAADfklEQVRYhcWYa5uqIBCAERArUyxv3cy2/v9/PDDDTXN3bc9uzoceQGRemQtDJNJCY4JSMNXjK2gnNBqKWKvR/XhUvV2p8bUYj+o1N1y/tyVDiWENCu0K2qI3j07QVQRe4zJcpNZTImYebWEZeiZG5XJcnTQkICm8y4nhovvFuBroMNRZApfsLRcrFuMiKzAkbXT7A9sny2UnTXCJ1ArdAhe0Oe43jnsunvrZc7ly6MnOPWB34rnyT7hklzvR+k9X3TpftEJ+OevOtbFcfHV2k6/tTC4C38hr1cqY23/DBYxTXDDpWWAFlvkB4LLu4GQWF261UtSCd/Ej8VwRbT/h2v85l7FeRnYQmukh5ErLxbiMt8v2iKmsDbn4Zjmu0rg72NOs4eP6tBhXy3BrkCMeckGgLsOFakO7BVz8sRxX5ZM1vY64YAOnuJJWSdM0M7j45VqixC9xEfR42B4y5tLHzPQ5xJmQtJ7B5fK9/eq5XJghoqDg8VxR/dX5iNnuOy4raf4aV2N1UWsWoxXGqsW4yB0935QVlosVEn6X4zJlio8y6MoSHE/8Ghd9lQvr5yh1A4arE0B7e+aSFCWaxVWj8Fe5sH4OqgTUfQBelq2f65z+vK9AZnD9NH+R1sSjXxG5dlj+s4yPud5Q55AgT7hBy9XZJ0vke3MpimxZE3DFdEGu3KfwzYgrPArezrVxurGsCbm8Id/OFdjKHUSOyz98O1dmkj0or0dc5MEX4mrQUrW7fwy5XKz+Nhe7JclXXD0oFuvG3j+GXCc6yZWf4iovu35b3A8/44qYOi5EdNzci1s1wcWsw8OlNBL+3gFcLiqG5xBL1aqpFILRwB4vcZllOWe0fObC/yT0BRbTBc4JuA5yiisIlbVX+AMuLekE19EWWSRB9ZsRly3O3suFtT2WKzf0/HjIZVeZxSWUWUTAtaVSShoMzOVasfED/TfTgKuUn3Fp3xChfxX14+PxCAb2u4OS84jrwmyZpFxUign/GhZeePOORlzGkI5LXTdg2bR+XO5Fv5suLb6VttEhfS1362KVIxelUiAXVHzOFBgDOjeFXOrzIh00F+T6yNZdmVdx0ybPyv5HkmqvMg/YvNWfrfbRnIqJS2EDrpLWx8utm06lfyJJE+8VoouXDD2/JcpvVILq7Kz3EU1Lpe6eqVBu+JH1ZRW3S/N4aeNrn2X/AIWQP5vUAv2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" descr="Spotify and Snapchat Comparative Analysis - comparic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570" y="1661964"/>
            <a:ext cx="26003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31996" y="3345854"/>
            <a:ext cx="4047381" cy="2828742"/>
            <a:chOff x="731996" y="3345854"/>
            <a:chExt cx="4047381" cy="2828742"/>
          </a:xfrm>
        </p:grpSpPr>
        <p:pic>
          <p:nvPicPr>
            <p:cNvPr id="1026" name="Picture 2" descr="How does Spotify's recommendation system work?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996" y="3345854"/>
              <a:ext cx="4047381" cy="2288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475656" y="5805264"/>
              <a:ext cx="2416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hlinkClick r:id="rId5"/>
                </a:rPr>
                <a:t>Collaborative Filtering</a:t>
              </a:r>
              <a:endParaRPr lang="en-US" sz="1800" dirty="0"/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52370"/>
            <a:ext cx="2557162" cy="69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0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Alternative Data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Market </a:t>
            </a:r>
            <a:r>
              <a:rPr lang="en-US" sz="1800" b="1" dirty="0" smtClean="0"/>
              <a:t>Basket</a:t>
            </a:r>
            <a:r>
              <a:rPr lang="en-US" sz="1800" dirty="0" smtClean="0"/>
              <a:t>: identifies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strength of association</a:t>
            </a:r>
            <a:r>
              <a:rPr lang="en-US" sz="1800" dirty="0"/>
              <a:t> between pairs of products purchased together and identify patterns of </a:t>
            </a:r>
            <a:r>
              <a:rPr lang="en-US" sz="1800" b="1" dirty="0">
                <a:solidFill>
                  <a:srgbClr val="0070C0"/>
                </a:solidFill>
              </a:rPr>
              <a:t>co-occurrence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	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 smtClean="0"/>
              <a:t>Apriori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www.youtube.com/watch?v=TcUlzuQ27iQ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FP-Growth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www.youtube.com/watch?v=vPcJEFFWN_k&amp;t=18s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551172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39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47664" y="5445224"/>
            <a:ext cx="597666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	</a:t>
            </a:r>
            <a:r>
              <a:rPr lang="en-US" sz="2400" dirty="0" smtClean="0">
                <a:hlinkClick r:id="rId2"/>
              </a:rPr>
              <a:t>Supermarket Diaper &amp; Beer Story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2" name="Picture 2" descr="baby diaper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t="14198" r="17699" b="13457"/>
          <a:stretch/>
        </p:blipFill>
        <p:spPr bwMode="auto">
          <a:xfrm>
            <a:off x="611560" y="2060848"/>
            <a:ext cx="2731561" cy="30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er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79" y="2348880"/>
            <a:ext cx="378922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 bwMode="auto">
          <a:xfrm>
            <a:off x="3635896" y="3356992"/>
            <a:ext cx="1296144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sk ii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96952"/>
            <a:ext cx="1884246" cy="28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6" name="AutoShape 2" descr="cosmetics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cosmetics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1988840"/>
            <a:ext cx="26574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7" descr="ysl beauty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0" descr="bodyshop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290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47664" y="5733256"/>
            <a:ext cx="583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Datatact Example on Beauty Fan Pages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  <p:sp>
        <p:nvSpPr>
          <p:cNvPr id="2" name="AutoShape 2" descr="https://apis.mail.yahoo.com/ws/v3/mailboxes/@.id==VjN-nGBhBaBRdl2AoF5zLGhUzsoxbAvWO1xtjf9IEeUl91UExIfOiiJPYhKWPW2tAXs2pXSQPIt7834jXjyRXCwNNg/messages/@.id==AOU3yih23kEAYDra-A7JKIzuOWw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76" y="2366291"/>
            <a:ext cx="3302224" cy="330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5230"/>
            <a:ext cx="3469581" cy="260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77" y="1652607"/>
            <a:ext cx="367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Big companies may use </a:t>
            </a:r>
            <a:r>
              <a:rPr lang="en-US" sz="1800" b="1" dirty="0" smtClean="0">
                <a:solidFill>
                  <a:srgbClr val="0070C0"/>
                </a:solidFill>
              </a:rPr>
              <a:t>famous people (KOLs) </a:t>
            </a:r>
            <a:r>
              <a:rPr lang="en-US" sz="1800" dirty="0" smtClean="0"/>
              <a:t>to promote their brands. But they are usually too </a:t>
            </a:r>
            <a:r>
              <a:rPr lang="en-US" sz="1800" b="1" dirty="0" smtClean="0">
                <a:solidFill>
                  <a:srgbClr val="0070C0"/>
                </a:solidFill>
              </a:rPr>
              <a:t>expensive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for small companies. 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548143" y="1772816"/>
            <a:ext cx="391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But effectiveness is not guaranteed !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5805264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MTR derailed</a:t>
            </a:r>
            <a:endParaRPr lang="en-US" sz="2000" dirty="0"/>
          </a:p>
        </p:txBody>
      </p:sp>
      <p:sp>
        <p:nvSpPr>
          <p:cNvPr id="9" name="Lightning Bolt 8"/>
          <p:cNvSpPr/>
          <p:nvPr/>
        </p:nvSpPr>
        <p:spPr bwMode="auto">
          <a:xfrm>
            <a:off x="5292080" y="5805264"/>
            <a:ext cx="360040" cy="400110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19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0" y="2052638"/>
            <a:ext cx="3656012" cy="32400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i="1" dirty="0" smtClean="0">
                <a:solidFill>
                  <a:srgbClr val="0070C0"/>
                </a:solidFill>
              </a:rPr>
              <a:t>Every customer is also a marketer</a:t>
            </a:r>
            <a:endParaRPr lang="en-US" sz="24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000" dirty="0"/>
              <a:t>Disrupt the marketing industries by </a:t>
            </a:r>
            <a:r>
              <a:rPr lang="en-US" sz="2000" b="1" dirty="0">
                <a:solidFill>
                  <a:srgbClr val="0070C0"/>
                </a:solidFill>
              </a:rPr>
              <a:t>linking the brands to the customers directly </a:t>
            </a:r>
            <a:r>
              <a:rPr lang="en-US" sz="2000" dirty="0"/>
              <a:t>where the customers are </a:t>
            </a:r>
            <a:r>
              <a:rPr lang="en-US" sz="2000" b="1" dirty="0">
                <a:solidFill>
                  <a:srgbClr val="0070C0"/>
                </a:solidFill>
              </a:rPr>
              <a:t>both their marketers and buyers</a:t>
            </a:r>
            <a:r>
              <a:rPr lang="en-US" sz="2000" dirty="0"/>
              <a:t> at the same time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T:\gDrive\ML\JasonJackie\docs\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03" y="2052155"/>
            <a:ext cx="2793206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2823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418" y="1371600"/>
            <a:ext cx="4719638" cy="4576763"/>
          </a:xfrm>
        </p:spPr>
        <p:txBody>
          <a:bodyPr>
            <a:noAutofit/>
          </a:bodyPr>
          <a:lstStyle/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In Social Media (like FB), friends </a:t>
            </a:r>
            <a:r>
              <a:rPr lang="en-US" sz="1800" b="1" dirty="0" smtClean="0">
                <a:solidFill>
                  <a:srgbClr val="0070C0"/>
                </a:solidFill>
              </a:rPr>
              <a:t>like to tag each</a:t>
            </a:r>
            <a:r>
              <a:rPr lang="en-US" sz="1800" dirty="0" smtClean="0"/>
              <a:t> for certain brands and products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 word cloud from the 200 Beauty related FB Fan Pages shows that many </a:t>
            </a:r>
            <a:r>
              <a:rPr lang="en-US" sz="1800" b="1" dirty="0" smtClean="0">
                <a:solidFill>
                  <a:srgbClr val="0070C0"/>
                </a:solidFill>
              </a:rPr>
              <a:t>comments are friends “names”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details reveal a particular user tagging her friend frequently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Word Clouds and Correction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19924" r="42941" b="6518"/>
          <a:stretch/>
        </p:blipFill>
        <p:spPr>
          <a:xfrm>
            <a:off x="5300771" y="1584806"/>
            <a:ext cx="3806576" cy="3816424"/>
          </a:xfrm>
          <a:prstGeom prst="rect">
            <a:avLst/>
          </a:prstGeom>
        </p:spPr>
      </p:pic>
      <p:sp>
        <p:nvSpPr>
          <p:cNvPr id="6" name="AutoShape 2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230981" y="79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345281" y="1603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459581" y="3127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9" r="12710" b="33649"/>
          <a:stretch/>
        </p:blipFill>
        <p:spPr>
          <a:xfrm>
            <a:off x="477143" y="4540428"/>
            <a:ext cx="4917460" cy="172160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854540" y="3008386"/>
            <a:ext cx="4238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569781" y="4543046"/>
            <a:ext cx="368710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09582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0398" y="1620838"/>
            <a:ext cx="8274050" cy="485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/>
              <a:t>Observations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users who are </a:t>
            </a:r>
            <a:r>
              <a:rPr lang="en-US" sz="1800" b="1" dirty="0" smtClean="0">
                <a:solidFill>
                  <a:srgbClr val="0070C0"/>
                </a:solidFill>
              </a:rPr>
              <a:t>actively tagger their friends </a:t>
            </a:r>
            <a:r>
              <a:rPr lang="en-US" sz="1800" dirty="0" smtClean="0"/>
              <a:t>for products are, in a way, helping to market the brands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Through the network of friends, it would be easier to sell the products as it </a:t>
            </a:r>
            <a:r>
              <a:rPr lang="en-US" sz="1800" b="1" dirty="0" smtClean="0">
                <a:solidFill>
                  <a:srgbClr val="0070C0"/>
                </a:solidFill>
              </a:rPr>
              <a:t>solved the issue of talking to a strangers</a:t>
            </a:r>
            <a:endParaRPr lang="en-US" sz="1800" b="1" dirty="0">
              <a:solidFill>
                <a:srgbClr val="0070C0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There can be a </a:t>
            </a:r>
            <a:r>
              <a:rPr lang="en-US" sz="1800" b="1" dirty="0" smtClean="0">
                <a:solidFill>
                  <a:srgbClr val="0070C0"/>
                </a:solidFill>
              </a:rPr>
              <a:t>timing benefit </a:t>
            </a:r>
            <a:r>
              <a:rPr lang="en-US" sz="1800" dirty="0" smtClean="0"/>
              <a:t>as a friend may know another friend who is currently looking for a particular product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Turn people into COLs </a:t>
            </a:r>
            <a:r>
              <a:rPr lang="en-US" sz="1800" dirty="0" smtClean="0"/>
              <a:t>(e.g. our data reveals who are most active on certain categories of products and actively tagging their friends)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COLs work for the brands for </a:t>
            </a:r>
            <a:r>
              <a:rPr lang="en-US" sz="1800" b="1" dirty="0" smtClean="0">
                <a:solidFill>
                  <a:srgbClr val="0070C0"/>
                </a:solidFill>
              </a:rPr>
              <a:t>rewards</a:t>
            </a:r>
            <a:r>
              <a:rPr lang="en-US" sz="1800" dirty="0" smtClean="0"/>
              <a:t>; while the brands leverage them to </a:t>
            </a:r>
            <a:r>
              <a:rPr lang="en-US" sz="1800" b="1" dirty="0" smtClean="0">
                <a:solidFill>
                  <a:srgbClr val="0070C0"/>
                </a:solidFill>
              </a:rPr>
              <a:t>increase the sales </a:t>
            </a:r>
            <a:r>
              <a:rPr lang="en-US" sz="1800" dirty="0" smtClean="0"/>
              <a:t>to their network of friends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Every </a:t>
            </a:r>
            <a:r>
              <a:rPr lang="en-US" sz="1800" b="1" dirty="0">
                <a:solidFill>
                  <a:srgbClr val="0070C0"/>
                </a:solidFill>
              </a:rPr>
              <a:t>customer is also a </a:t>
            </a:r>
            <a:r>
              <a:rPr lang="en-US" sz="1800" b="1" dirty="0" smtClean="0">
                <a:solidFill>
                  <a:srgbClr val="0070C0"/>
                </a:solidFill>
              </a:rPr>
              <a:t>marketer</a:t>
            </a:r>
            <a:r>
              <a:rPr lang="en-US" sz="1800" b="1" dirty="0" smtClean="0"/>
              <a:t>! </a:t>
            </a:r>
            <a:r>
              <a:rPr lang="en-US" sz="1800" b="1" dirty="0" smtClean="0">
                <a:solidFill>
                  <a:srgbClr val="0070C0"/>
                </a:solidFill>
              </a:rPr>
              <a:t>Linking </a:t>
            </a:r>
            <a:r>
              <a:rPr lang="en-US" sz="1800" b="1" dirty="0">
                <a:solidFill>
                  <a:srgbClr val="0070C0"/>
                </a:solidFill>
              </a:rPr>
              <a:t>the brands to the customers directly</a:t>
            </a:r>
            <a:r>
              <a:rPr lang="en-US" sz="1800" b="1" dirty="0"/>
              <a:t> </a:t>
            </a:r>
            <a:r>
              <a:rPr lang="en-US" sz="1800" dirty="0"/>
              <a:t>where </a:t>
            </a:r>
            <a:r>
              <a:rPr lang="en-US" sz="1800" b="1" dirty="0" smtClean="0">
                <a:solidFill>
                  <a:srgbClr val="0070C0"/>
                </a:solidFill>
              </a:rPr>
              <a:t>customers </a:t>
            </a:r>
            <a:r>
              <a:rPr lang="en-US" sz="1800" b="1" dirty="0">
                <a:solidFill>
                  <a:srgbClr val="0070C0"/>
                </a:solidFill>
              </a:rPr>
              <a:t>are both </a:t>
            </a:r>
            <a:r>
              <a:rPr lang="en-US" sz="1800" b="1" dirty="0" smtClean="0">
                <a:solidFill>
                  <a:srgbClr val="0070C0"/>
                </a:solidFill>
              </a:rPr>
              <a:t>marketers </a:t>
            </a:r>
            <a:r>
              <a:rPr lang="en-US" sz="1800" b="1" dirty="0">
                <a:solidFill>
                  <a:srgbClr val="0070C0"/>
                </a:solidFill>
              </a:rPr>
              <a:t>and </a:t>
            </a:r>
            <a:r>
              <a:rPr lang="en-US" sz="1800" b="1" dirty="0" smtClean="0">
                <a:solidFill>
                  <a:srgbClr val="0070C0"/>
                </a:solidFill>
              </a:rPr>
              <a:t>buyers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9784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542" y="1700212"/>
            <a:ext cx="4935538" cy="28809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 smtClean="0"/>
              <a:t>COL Identification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Friend List</a:t>
            </a:r>
            <a:r>
              <a:rPr lang="en-US" sz="1800" dirty="0"/>
              <a:t>: number of friends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COL Profile</a:t>
            </a:r>
            <a:r>
              <a:rPr lang="en-US" sz="1800" dirty="0" smtClean="0"/>
              <a:t>: trace the user actions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Activity </a:t>
            </a:r>
            <a:r>
              <a:rPr lang="en-US" sz="1800" b="1" dirty="0">
                <a:solidFill>
                  <a:srgbClr val="0070C0"/>
                </a:solidFill>
              </a:rPr>
              <a:t>Heat Map</a:t>
            </a:r>
            <a:r>
              <a:rPr lang="en-US" sz="1800" dirty="0" smtClean="0"/>
              <a:t>: based on the activity metrics which include the frequency of tagging friends, reactions (likes, angry, wow) to particular content or comments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Friends reaction</a:t>
            </a:r>
            <a:r>
              <a:rPr lang="en-US" sz="1800" dirty="0" smtClean="0"/>
              <a:t>: tagged friends like it or reply with positive comments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</p:txBody>
      </p:sp>
      <p:pic>
        <p:nvPicPr>
          <p:cNvPr id="4098" name="Picture 2" descr="T:\gDrive\ML\JasonJackie\docs\KOL-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60848"/>
            <a:ext cx="2501882" cy="190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36096" y="50131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224" y="4687976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Match the COL profile to the appropriate brands/companies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COL </a:t>
            </a:r>
            <a:r>
              <a:rPr lang="en-US" sz="1800" b="1" dirty="0">
                <a:solidFill>
                  <a:srgbClr val="0070C0"/>
                </a:solidFill>
              </a:rPr>
              <a:t>matching fee is based on the effectiveness </a:t>
            </a:r>
            <a:r>
              <a:rPr lang="en-US" sz="1800" dirty="0" smtClean="0"/>
              <a:t>(e.g. Feedback Rate, the usage of </a:t>
            </a:r>
            <a:r>
              <a:rPr lang="en-US" sz="1800" b="1" dirty="0">
                <a:solidFill>
                  <a:srgbClr val="0070C0"/>
                </a:solidFill>
              </a:rPr>
              <a:t>discount coupon </a:t>
            </a:r>
            <a:r>
              <a:rPr lang="en-US" sz="1800" dirty="0" smtClean="0"/>
              <a:t>issued by the COL)</a:t>
            </a: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Make the COL </a:t>
            </a:r>
            <a:r>
              <a:rPr lang="en-US" sz="1800" b="1" dirty="0">
                <a:solidFill>
                  <a:srgbClr val="0070C0"/>
                </a:solidFill>
              </a:rPr>
              <a:t>exclusively</a:t>
            </a:r>
            <a:r>
              <a:rPr lang="en-US" sz="1800" dirty="0"/>
              <a:t> for a company will incur additional charge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42733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772816"/>
            <a:ext cx="81756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Revenue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HK market has estimated </a:t>
            </a:r>
            <a:r>
              <a:rPr lang="en-US" sz="1600" b="1" dirty="0" smtClean="0">
                <a:solidFill>
                  <a:srgbClr val="0070C0"/>
                </a:solidFill>
              </a:rPr>
              <a:t>3.76 millions</a:t>
            </a:r>
            <a:r>
              <a:rPr lang="en-US" sz="1600" dirty="0" smtClean="0"/>
              <a:t> active FB users in 2019</a:t>
            </a:r>
          </a:p>
          <a:p>
            <a:pPr lvl="1"/>
            <a:r>
              <a:rPr lang="en-US" sz="1600" dirty="0">
                <a:hlinkClick r:id="rId2"/>
              </a:rPr>
              <a:t>https://www.statista.com/statistics/558226/number-of-facebook-users-in-hong-kong/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Each user can be engaged in multiple expertise areas where average COL matching fees is estimated to be </a:t>
            </a:r>
            <a:r>
              <a:rPr lang="en-US" sz="1600" b="1" dirty="0" smtClean="0">
                <a:solidFill>
                  <a:srgbClr val="0070C0"/>
                </a:solidFill>
              </a:rPr>
              <a:t>HK$ 1,000 per case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98253"/>
              </p:ext>
            </p:extLst>
          </p:nvPr>
        </p:nvGraphicFramePr>
        <p:xfrm>
          <a:off x="755576" y="3373254"/>
          <a:ext cx="7704856" cy="2947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2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1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HK Market 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Revenue</a:t>
                      </a:r>
                      <a:r>
                        <a:rPr lang="en-US" sz="1400" baseline="0" dirty="0" smtClean="0"/>
                        <a:t> (HK$)</a:t>
                      </a:r>
                      <a:endParaRPr lang="en-US" sz="14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Estimated active HK Facebook users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3,760,000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 of expertise</a:t>
                      </a:r>
                      <a:r>
                        <a:rPr lang="en-US" sz="1400" baseline="0" dirty="0" smtClean="0"/>
                        <a:t> area per COL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Ratio</a:t>
                      </a:r>
                      <a:r>
                        <a:rPr lang="en-US" sz="1400" baseline="0" dirty="0" smtClean="0"/>
                        <a:t> of one COL to their friends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to 20</a:t>
                      </a:r>
                      <a:r>
                        <a:rPr lang="en-US" sz="1400" baseline="0" dirty="0" smtClean="0"/>
                        <a:t> (0.05)</a:t>
                      </a:r>
                      <a:endParaRPr lang="en-US" sz="14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Matching fee of each COL case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$ 1,000</a:t>
                      </a:r>
                      <a:endParaRPr lang="en-US" sz="14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3,760,000 * 5 / 20 * $1000</a:t>
                      </a:r>
                    </a:p>
                    <a:p>
                      <a:r>
                        <a:rPr lang="en-US" sz="1400" dirty="0" smtClean="0"/>
                        <a:t>= $ 940,000,000 (940</a:t>
                      </a:r>
                      <a:r>
                        <a:rPr lang="en-US" sz="1400" baseline="0" dirty="0" smtClean="0"/>
                        <a:t> M)</a:t>
                      </a:r>
                      <a:endParaRPr lang="en-US" sz="14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89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Capture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5% of the total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5% * 940,000,000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= $ </a:t>
                      </a:r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47,000,000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(47M)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8641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39</a:t>
            </a:fld>
            <a:endParaRPr lang="en-US"/>
          </a:p>
        </p:txBody>
      </p:sp>
      <p:pic>
        <p:nvPicPr>
          <p:cNvPr id="3074" name="Picture 2" descr="https://cdn-images-1.medium.com/max/1600/0*D7G47hQq4-vzO0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603530" cy="36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45" y="5790455"/>
            <a:ext cx="728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It’s important to understand how the end user uses the product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Challenges</a:t>
            </a:r>
          </a:p>
        </p:txBody>
      </p:sp>
    </p:spTree>
    <p:extLst>
      <p:ext uri="{BB962C8B-B14F-4D97-AF65-F5344CB8AC3E}">
        <p14:creationId xmlns:p14="http://schemas.microsoft.com/office/powerpoint/2010/main" val="367008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094162"/>
            <a:ext cx="4320480" cy="199913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Analyzing the GPS locations </a:t>
            </a:r>
            <a:r>
              <a:rPr lang="en-US" sz="1600" dirty="0"/>
              <a:t>transmitted to Google by 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An Artist Used 99 Phones to Fake a Google Maps Traffic Jam</a:t>
            </a:r>
            <a:endParaRPr lang="en-US" sz="1600" dirty="0" smtClean="0"/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16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fuse to pay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b="6720"/>
          <a:stretch/>
        </p:blipFill>
        <p:spPr bwMode="auto">
          <a:xfrm>
            <a:off x="3347864" y="3694212"/>
            <a:ext cx="518457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628800"/>
            <a:ext cx="81756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Hong Kong market is </a:t>
            </a:r>
            <a:r>
              <a:rPr lang="en-US" sz="1800" b="1" dirty="0">
                <a:solidFill>
                  <a:srgbClr val="0070C0"/>
                </a:solidFill>
              </a:rPr>
              <a:t>small</a:t>
            </a:r>
            <a:r>
              <a:rPr lang="en-US" sz="1800" dirty="0"/>
              <a:t> and not many </a:t>
            </a:r>
            <a:r>
              <a:rPr lang="en-US" sz="1800" b="1" dirty="0">
                <a:solidFill>
                  <a:srgbClr val="0070C0"/>
                </a:solidFill>
              </a:rPr>
              <a:t>Cantonese</a:t>
            </a:r>
            <a:r>
              <a:rPr lang="en-US" sz="1800" dirty="0"/>
              <a:t> specific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Nice to have but not critical</a:t>
            </a:r>
            <a:r>
              <a:rPr lang="en-US" sz="1800" dirty="0" smtClean="0"/>
              <a:t>. Hence many customers ask for prototype but no one really put down real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Data analytics is free </a:t>
            </a:r>
            <a:r>
              <a:rPr lang="en-US" sz="1800" dirty="0" smtClean="0"/>
              <a:t>or at very low cost (just as software is free) as it’s not a tangible thing. </a:t>
            </a:r>
            <a:r>
              <a:rPr lang="en-US" sz="1800" b="1" dirty="0">
                <a:solidFill>
                  <a:srgbClr val="0070C0"/>
                </a:solidFill>
              </a:rPr>
              <a:t>Look for actions </a:t>
            </a:r>
            <a:r>
              <a:rPr lang="en-US" sz="1800" dirty="0"/>
              <a:t>or real results (not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Non-genuine clients </a:t>
            </a:r>
            <a:r>
              <a:rPr lang="en-US" sz="1800" dirty="0"/>
              <a:t>try to exploit the knowledge</a:t>
            </a:r>
          </a:p>
        </p:txBody>
      </p:sp>
      <p:sp>
        <p:nvSpPr>
          <p:cNvPr id="2" name="AutoShape 2" descr="refuse to pay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fuse to pay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Challenges</a:t>
            </a:r>
          </a:p>
        </p:txBody>
      </p:sp>
    </p:spTree>
    <p:extLst>
      <p:ext uri="{BB962C8B-B14F-4D97-AF65-F5344CB8AC3E}">
        <p14:creationId xmlns:p14="http://schemas.microsoft.com/office/powerpoint/2010/main" val="30651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Development Pipelines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49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000" dirty="0"/>
              <a:t>Collect data from Facebook </a:t>
            </a:r>
          </a:p>
          <a:p>
            <a:pPr lvl="1">
              <a:lnSpc>
                <a:spcPct val="150000"/>
              </a:lnSpc>
            </a:pPr>
            <a:r>
              <a:rPr lang="en-US" sz="2000" smtClean="0"/>
              <a:t>Storage </a:t>
            </a:r>
            <a:r>
              <a:rPr lang="en-US" sz="2000" dirty="0"/>
              <a:t>(Database)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Pre-process: Cleaning, Small Caps, </a:t>
            </a:r>
            <a:r>
              <a:rPr lang="en-US" sz="2000" dirty="0" smtClean="0"/>
              <a:t>Tokenize, Remove </a:t>
            </a:r>
            <a:r>
              <a:rPr lang="en-US" sz="2000" dirty="0" err="1"/>
              <a:t>StopWord</a:t>
            </a:r>
            <a:r>
              <a:rPr lang="en-US" sz="2000" dirty="0"/>
              <a:t>, Word </a:t>
            </a:r>
            <a:r>
              <a:rPr lang="en-US" sz="2000" dirty="0" smtClean="0"/>
              <a:t>Stemming </a:t>
            </a:r>
            <a:r>
              <a:rPr lang="en-US" sz="2000" dirty="0" err="1" smtClean="0"/>
              <a:t>etc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Index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Search Query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Relevance and Sorting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Visualization &amp;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3297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 Extraction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07504" y="1772816"/>
            <a:ext cx="8640960" cy="402709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en-US" sz="1800" dirty="0" smtClean="0"/>
              <a:t>Meta (</a:t>
            </a:r>
            <a:r>
              <a:rPr lang="en-US" sz="1800" dirty="0" err="1" smtClean="0"/>
              <a:t>facebook</a:t>
            </a:r>
            <a:r>
              <a:rPr lang="en-US" sz="1800" dirty="0" smtClean="0"/>
              <a:t>) developer account: </a:t>
            </a: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://developers.facebook.com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3" tooltip="How To Set up Facebook Developer Account &amp; Create Facebook App ID"/>
              </a:rPr>
              <a:t>How </a:t>
            </a:r>
            <a:r>
              <a:rPr lang="en-US" sz="1600" dirty="0">
                <a:hlinkClick r:id="rId3" tooltip="How To Set up Facebook Developer Account &amp; Create Facebook App ID"/>
              </a:rPr>
              <a:t>To Set up Facebook Developer Account &amp; Create Facebook App </a:t>
            </a:r>
            <a:r>
              <a:rPr lang="en-US" sz="1600" dirty="0" smtClean="0">
                <a:hlinkClick r:id="rId3" tooltip="How To Set up Facebook Developer Account &amp; Create Facebook App ID"/>
              </a:rPr>
              <a:t>ID</a:t>
            </a:r>
            <a:endParaRPr lang="en-US" sz="1600" dirty="0" smtClean="0"/>
          </a:p>
          <a:p>
            <a:pPr lvl="1"/>
            <a:r>
              <a:rPr lang="en-US" sz="1600" dirty="0" smtClean="0">
                <a:hlinkClick r:id="rId4"/>
              </a:rPr>
              <a:t>Getting </a:t>
            </a:r>
            <a:r>
              <a:rPr lang="en-US" sz="1600" dirty="0">
                <a:hlinkClick r:id="rId4"/>
              </a:rPr>
              <a:t>Started with the Graph </a:t>
            </a:r>
            <a:r>
              <a:rPr lang="en-US" sz="1600" dirty="0" smtClean="0">
                <a:hlinkClick r:id="rId4"/>
              </a:rPr>
              <a:t>API</a:t>
            </a:r>
            <a:endParaRPr lang="en-US" sz="1600" dirty="0" smtClean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400" dirty="0"/>
          </a:p>
          <a:p>
            <a:endParaRPr lang="en-US" sz="18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15" y="2845469"/>
            <a:ext cx="6487429" cy="339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1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 Extraction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496" y="1916832"/>
            <a:ext cx="4824536" cy="388843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800" dirty="0" smtClean="0"/>
              <a:t>Manage </a:t>
            </a:r>
            <a:r>
              <a:rPr lang="en-US" sz="1800" dirty="0"/>
              <a:t>Facebook </a:t>
            </a:r>
            <a:r>
              <a:rPr lang="en-US" sz="1800" dirty="0" smtClean="0"/>
              <a:t>accounts</a:t>
            </a:r>
            <a:endParaRPr lang="en-US" sz="1800" dirty="0"/>
          </a:p>
          <a:p>
            <a:pPr lvl="1"/>
            <a:r>
              <a:rPr lang="en-US" sz="1800" dirty="0"/>
              <a:t>Disconnect and retry</a:t>
            </a:r>
          </a:p>
          <a:p>
            <a:pPr lvl="1"/>
            <a:r>
              <a:rPr lang="en-US" sz="1800" dirty="0"/>
              <a:t>Throttling</a:t>
            </a:r>
          </a:p>
          <a:p>
            <a:pPr lvl="1"/>
            <a:r>
              <a:rPr lang="en-US" sz="1800" dirty="0" smtClean="0"/>
              <a:t>Privacy limitation</a:t>
            </a:r>
            <a:r>
              <a:rPr lang="en-US" sz="2000" dirty="0" smtClean="0"/>
              <a:t> </a:t>
            </a:r>
            <a:r>
              <a:rPr lang="en-US" sz="1800" dirty="0"/>
              <a:t>(only </a:t>
            </a:r>
            <a:r>
              <a:rPr lang="en-US" sz="1800" b="1" dirty="0">
                <a:solidFill>
                  <a:srgbClr val="0070C0"/>
                </a:solidFill>
              </a:rPr>
              <a:t>public fan </a:t>
            </a:r>
            <a:r>
              <a:rPr lang="en-US" sz="1800" b="1" dirty="0" smtClean="0">
                <a:solidFill>
                  <a:srgbClr val="0070C0"/>
                </a:solidFill>
              </a:rPr>
              <a:t>pages</a:t>
            </a:r>
            <a:r>
              <a:rPr lang="en-US" sz="1800" dirty="0" smtClean="0"/>
              <a:t>)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1400" dirty="0" smtClean="0"/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FF0000"/>
                </a:solidFill>
                <a:hlinkClick r:id="rId2"/>
              </a:rPr>
              <a:t>Cambridge </a:t>
            </a:r>
            <a:r>
              <a:rPr lang="en-US" sz="1600" dirty="0" err="1" smtClean="0">
                <a:solidFill>
                  <a:srgbClr val="FF0000"/>
                </a:solidFill>
                <a:hlinkClick r:id="rId2"/>
              </a:rPr>
              <a:t>Analytica</a:t>
            </a:r>
            <a:r>
              <a:rPr lang="en-US" sz="1600" dirty="0" smtClean="0">
                <a:solidFill>
                  <a:srgbClr val="FF0000"/>
                </a:solidFill>
                <a:hlinkClick r:id="rId2"/>
              </a:rPr>
              <a:t> Scandal</a:t>
            </a:r>
            <a:r>
              <a:rPr lang="en-US" sz="1600" dirty="0" smtClean="0">
                <a:hlinkClick r:id="rId2"/>
              </a:rPr>
              <a:t>: </a:t>
            </a:r>
            <a:r>
              <a:rPr lang="en-US" sz="1600" dirty="0" smtClean="0">
                <a:solidFill>
                  <a:srgbClr val="FF0000"/>
                </a:solidFill>
                <a:hlinkClick r:id="rId2"/>
              </a:rPr>
              <a:t>Facebook </a:t>
            </a:r>
            <a:r>
              <a:rPr lang="en-US" sz="1600" dirty="0">
                <a:solidFill>
                  <a:srgbClr val="FF0000"/>
                </a:solidFill>
                <a:hlinkClick r:id="rId2"/>
              </a:rPr>
              <a:t>Allowed Firm To Exploit Data To Target American </a:t>
            </a:r>
            <a:r>
              <a:rPr lang="en-US" sz="1600" dirty="0" smtClean="0">
                <a:solidFill>
                  <a:srgbClr val="FF0000"/>
                </a:solidFill>
                <a:hlinkClick r:id="rId2"/>
              </a:rPr>
              <a:t>Voters</a:t>
            </a:r>
            <a:endParaRPr lang="en-US" sz="1600" dirty="0"/>
          </a:p>
          <a:p>
            <a:endParaRPr lang="en-US" sz="1800" b="1" dirty="0" smtClean="0"/>
          </a:p>
        </p:txBody>
      </p:sp>
      <p:pic>
        <p:nvPicPr>
          <p:cNvPr id="3076" name="Picture 4" descr="buy likes factory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440916" cy="31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52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69674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Web </a:t>
            </a:r>
            <a:r>
              <a:rPr lang="en-US" sz="2000" b="1" dirty="0" smtClean="0"/>
              <a:t>Scraping</a:t>
            </a:r>
            <a:r>
              <a:rPr lang="en-US" sz="2000" dirty="0" smtClean="0"/>
              <a:t>: </a:t>
            </a:r>
            <a:r>
              <a:rPr lang="en-US" sz="2000" b="1" dirty="0" smtClean="0">
                <a:solidFill>
                  <a:srgbClr val="0070C0"/>
                </a:solidFill>
              </a:rPr>
              <a:t>Free</a:t>
            </a:r>
            <a:r>
              <a:rPr lang="en-US" sz="2000" dirty="0" smtClean="0"/>
              <a:t> data from the Internet web sites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indent="-457200"/>
            <a:r>
              <a:rPr lang="en-US" dirty="0"/>
              <a:t>Data Extraction</a:t>
            </a:r>
            <a:endParaRPr lang="en-US" kern="0" dirty="0"/>
          </a:p>
        </p:txBody>
      </p:sp>
      <p:pic>
        <p:nvPicPr>
          <p:cNvPr id="1026" name="Picture 2" descr="Essential Legal Issues Associated With Web Scra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04864"/>
            <a:ext cx="4821964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24561" y="5732459"/>
            <a:ext cx="4554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4"/>
              </a:rPr>
              <a:t>Code demo on scraping Nike Website </a:t>
            </a:r>
            <a:endParaRPr lang="en-US" sz="2000" dirty="0"/>
          </a:p>
        </p:txBody>
      </p:sp>
      <p:sp>
        <p:nvSpPr>
          <p:cNvPr id="9" name="Sun 8"/>
          <p:cNvSpPr/>
          <p:nvPr/>
        </p:nvSpPr>
        <p:spPr bwMode="auto">
          <a:xfrm>
            <a:off x="1907704" y="5560073"/>
            <a:ext cx="864096" cy="744881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8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(Relational) Database</a:t>
            </a:r>
          </a:p>
          <a:p>
            <a:pPr lvl="1"/>
            <a:r>
              <a:rPr lang="en-US" sz="1800" dirty="0" smtClean="0"/>
              <a:t>Durable</a:t>
            </a:r>
            <a:endParaRPr lang="en-US" sz="1800" dirty="0"/>
          </a:p>
          <a:p>
            <a:pPr lvl="1"/>
            <a:r>
              <a:rPr lang="en-US" sz="1800" dirty="0"/>
              <a:t>Handle concurrency (multiple writer)</a:t>
            </a:r>
          </a:p>
          <a:p>
            <a:pPr lvl="1"/>
            <a:r>
              <a:rPr lang="en-US" sz="1800" dirty="0"/>
              <a:t>Fast </a:t>
            </a:r>
            <a:r>
              <a:rPr lang="en-US" sz="1800" dirty="0" smtClean="0"/>
              <a:t>retrieval</a:t>
            </a:r>
          </a:p>
          <a:p>
            <a:pPr lvl="1"/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11" y="3356992"/>
            <a:ext cx="7950721" cy="264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9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0851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Cleaning</a:t>
            </a:r>
          </a:p>
          <a:p>
            <a:pPr lvl="1"/>
            <a:r>
              <a:rPr lang="en-US" sz="1800" dirty="0"/>
              <a:t>Remove symbols (, [ ] \ ! #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Remove </a:t>
            </a:r>
            <a:r>
              <a:rPr lang="en-US" sz="1800" dirty="0" smtClean="0"/>
              <a:t>URLs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Tokenize </a:t>
            </a:r>
            <a:r>
              <a:rPr lang="en-US" sz="1800" dirty="0"/>
              <a:t>(Break the sentence into words)</a:t>
            </a:r>
          </a:p>
          <a:p>
            <a:pPr lvl="1"/>
            <a:r>
              <a:rPr lang="en-US" sz="1800" dirty="0" smtClean="0"/>
              <a:t>English </a:t>
            </a:r>
            <a:r>
              <a:rPr lang="en-US" sz="1800" dirty="0"/>
              <a:t>is easy but Chinese is not</a:t>
            </a:r>
          </a:p>
          <a:p>
            <a:pPr lvl="1"/>
            <a:r>
              <a:rPr lang="en-US" sz="1800" dirty="0"/>
              <a:t>Example:</a:t>
            </a:r>
          </a:p>
          <a:p>
            <a:pPr lvl="2"/>
            <a:r>
              <a:rPr lang="zh-TW" altLang="en-US" sz="1800" dirty="0"/>
              <a:t>兒子生性病母倍感</a:t>
            </a:r>
            <a:r>
              <a:rPr lang="zh-TW" altLang="en-US" sz="1800" dirty="0" smtClean="0"/>
              <a:t>安慰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endParaRPr lang="en-US" altLang="zh-TW" sz="1800" dirty="0" smtClean="0"/>
          </a:p>
          <a:p>
            <a:pPr lvl="2"/>
            <a:r>
              <a:rPr lang="zh-TW" altLang="en-US" sz="1800" dirty="0" smtClean="0"/>
              <a:t>兒子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生性病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母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倍感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安慰 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600" i="1" dirty="0"/>
              <a:t>(</a:t>
            </a:r>
            <a:r>
              <a:rPr lang="en-US" altLang="zh-TW" sz="1600" b="1" i="1" dirty="0"/>
              <a:t>Wrong</a:t>
            </a:r>
            <a:r>
              <a:rPr lang="en-US" altLang="zh-TW" sz="1600" i="1" dirty="0"/>
              <a:t>: </a:t>
            </a:r>
            <a:r>
              <a:rPr lang="en-US" altLang="zh-TW" sz="1600" i="1" dirty="0" smtClean="0"/>
              <a:t>a mother </a:t>
            </a:r>
            <a:r>
              <a:rPr lang="en-US" altLang="zh-TW" sz="1600" i="1" dirty="0"/>
              <a:t>is happy about his son </a:t>
            </a:r>
            <a:r>
              <a:rPr lang="en-US" altLang="zh-TW" sz="1600" i="1" dirty="0">
                <a:solidFill>
                  <a:srgbClr val="0070C0"/>
                </a:solidFill>
              </a:rPr>
              <a:t>getting sexual disease</a:t>
            </a:r>
            <a:r>
              <a:rPr lang="en-US" altLang="zh-TW" sz="1600" i="1" dirty="0"/>
              <a:t>)</a:t>
            </a:r>
            <a:r>
              <a:rPr lang="en-US" altLang="zh-TW" sz="1600" dirty="0" smtClean="0"/>
              <a:t> </a:t>
            </a:r>
            <a:br>
              <a:rPr lang="en-US" altLang="zh-TW" sz="1600" dirty="0" smtClean="0"/>
            </a:br>
            <a:endParaRPr lang="en-US" altLang="zh-TW" sz="1800" dirty="0"/>
          </a:p>
          <a:p>
            <a:pPr lvl="2"/>
            <a:r>
              <a:rPr lang="zh-TW" altLang="en-US" sz="1800" dirty="0" smtClean="0"/>
              <a:t>兒子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生性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病母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倍感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安慰 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600" i="1" dirty="0"/>
              <a:t>(</a:t>
            </a:r>
            <a:r>
              <a:rPr lang="en-US" altLang="zh-TW" sz="1600" b="1" i="1" dirty="0"/>
              <a:t>Correct</a:t>
            </a:r>
            <a:r>
              <a:rPr lang="en-US" altLang="zh-TW" sz="1600" i="1" dirty="0"/>
              <a:t>: </a:t>
            </a:r>
            <a:r>
              <a:rPr lang="en-US" altLang="zh-TW" sz="1600" i="1" dirty="0" smtClean="0"/>
              <a:t>a </a:t>
            </a:r>
            <a:r>
              <a:rPr lang="en-US" altLang="zh-TW" sz="1600" i="1" dirty="0" smtClean="0">
                <a:solidFill>
                  <a:srgbClr val="0070C0"/>
                </a:solidFill>
              </a:rPr>
              <a:t>sicken</a:t>
            </a:r>
            <a:r>
              <a:rPr lang="en-US" altLang="zh-TW" sz="1600" i="1" dirty="0" smtClean="0"/>
              <a:t> mother is </a:t>
            </a:r>
            <a:r>
              <a:rPr lang="en-US" altLang="zh-TW" sz="1600" i="1" dirty="0"/>
              <a:t>happy about his </a:t>
            </a:r>
            <a:r>
              <a:rPr lang="en-US" altLang="zh-TW" sz="1600" i="1" dirty="0" smtClean="0"/>
              <a:t>son </a:t>
            </a:r>
            <a:r>
              <a:rPr lang="en-US" altLang="zh-TW" sz="1600" i="1" dirty="0" smtClean="0">
                <a:solidFill>
                  <a:srgbClr val="0070C0"/>
                </a:solidFill>
              </a:rPr>
              <a:t>being good</a:t>
            </a:r>
            <a:r>
              <a:rPr lang="en-US" altLang="zh-TW" sz="1600" i="1" dirty="0" smtClean="0"/>
              <a:t>)</a:t>
            </a:r>
            <a:endParaRPr lang="en-US" altLang="zh-TW" sz="1600" i="1" dirty="0"/>
          </a:p>
          <a:p>
            <a:pPr lvl="1"/>
            <a:endParaRPr lang="en-US" altLang="zh-TW" sz="1800" dirty="0" smtClean="0">
              <a:hlinkClick r:id="rId2"/>
            </a:endParaRP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002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Remove </a:t>
            </a:r>
            <a:r>
              <a:rPr lang="en-US" sz="1800" b="1" dirty="0"/>
              <a:t>Stop Word</a:t>
            </a:r>
          </a:p>
          <a:p>
            <a:pPr lvl="1"/>
            <a:r>
              <a:rPr lang="en-US" sz="1800" b="1" dirty="0"/>
              <a:t>English</a:t>
            </a:r>
            <a:r>
              <a:rPr lang="en-US" sz="1800" dirty="0"/>
              <a:t>: a an the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的 了 嗎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2000" b="1" dirty="0"/>
              <a:t>Small Caps</a:t>
            </a:r>
          </a:p>
          <a:p>
            <a:pPr lvl="1"/>
            <a:r>
              <a:rPr lang="en-US" sz="1800" dirty="0"/>
              <a:t>Convert all English letters to small caps</a:t>
            </a:r>
          </a:p>
          <a:p>
            <a:endParaRPr lang="en-US" sz="1800" dirty="0" smtClean="0"/>
          </a:p>
          <a:p>
            <a:r>
              <a:rPr lang="en-US" sz="1800" b="1" dirty="0" smtClean="0"/>
              <a:t>Word </a:t>
            </a:r>
            <a:r>
              <a:rPr lang="en-US" sz="1800" b="1" dirty="0"/>
              <a:t>Stemming</a:t>
            </a:r>
          </a:p>
          <a:p>
            <a:pPr lvl="1"/>
            <a:r>
              <a:rPr lang="en-US" altLang="zh-TW" sz="1800" b="1" dirty="0"/>
              <a:t>English</a:t>
            </a:r>
            <a:r>
              <a:rPr lang="en-US" altLang="zh-TW" sz="1800" dirty="0"/>
              <a:t>: </a:t>
            </a:r>
            <a:r>
              <a:rPr lang="en-US" sz="1800" dirty="0"/>
              <a:t>stems stemmer stemming stemmed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香港大學</a:t>
            </a:r>
            <a:r>
              <a:rPr lang="en-US" altLang="zh-TW" sz="1800" dirty="0"/>
              <a:t>, </a:t>
            </a:r>
            <a:r>
              <a:rPr lang="zh-TW" altLang="en-US" sz="1800" dirty="0"/>
              <a:t>港大</a:t>
            </a:r>
            <a:r>
              <a:rPr lang="en-US" altLang="zh-TW" sz="1800" dirty="0"/>
              <a:t>, </a:t>
            </a:r>
            <a:r>
              <a:rPr lang="en-US" altLang="zh-TW" sz="1800" dirty="0" err="1" smtClean="0"/>
              <a:t>hku</a:t>
            </a:r>
            <a:endParaRPr lang="en-US" altLang="zh-TW" sz="1800" dirty="0" smtClean="0"/>
          </a:p>
          <a:p>
            <a:pPr lvl="1"/>
            <a:endParaRPr lang="en-US" sz="1800" dirty="0"/>
          </a:p>
          <a:p>
            <a:r>
              <a:rPr lang="en-US" sz="1800" dirty="0">
                <a:hlinkClick r:id="rId2"/>
              </a:rPr>
              <a:t>Code Example</a:t>
            </a:r>
            <a:endParaRPr lang="en-US" sz="1800" dirty="0"/>
          </a:p>
        </p:txBody>
      </p:sp>
      <p:sp>
        <p:nvSpPr>
          <p:cNvPr id="2" name="Sun 1"/>
          <p:cNvSpPr/>
          <p:nvPr/>
        </p:nvSpPr>
        <p:spPr bwMode="auto">
          <a:xfrm>
            <a:off x="2123728" y="5229200"/>
            <a:ext cx="720080" cy="648072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6909"/>
            <a:ext cx="30099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9053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851920" y="2184746"/>
            <a:ext cx="4968552" cy="3836542"/>
            <a:chOff x="2771800" y="1772816"/>
            <a:chExt cx="5184576" cy="4016562"/>
          </a:xfrm>
        </p:grpSpPr>
        <p:pic>
          <p:nvPicPr>
            <p:cNvPr id="6" name="Picture 2" descr="inverted index的圖片搜尋結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844823"/>
              <a:ext cx="5184576" cy="394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4499992" y="1772816"/>
              <a:ext cx="2448272" cy="36004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Times" charset="0"/>
                <a:buChar char="•"/>
                <a:defRPr sz="26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Wingdings" charset="0"/>
                <a:buChar char="§"/>
                <a:defRPr sz="24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–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2400" b="1" u="sng" dirty="0" smtClean="0"/>
                <a:t>Inverted </a:t>
              </a:r>
              <a:r>
                <a:rPr lang="en-US" sz="2400" b="1" u="sng" dirty="0"/>
                <a:t>Index</a:t>
              </a:r>
            </a:p>
          </p:txBody>
        </p:sp>
      </p:grpSp>
      <p:sp>
        <p:nvSpPr>
          <p:cNvPr id="4" name="Oval 3"/>
          <p:cNvSpPr/>
          <p:nvPr/>
        </p:nvSpPr>
        <p:spPr bwMode="auto">
          <a:xfrm>
            <a:off x="1043608" y="3068960"/>
            <a:ext cx="792088" cy="2701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27584" y="4725144"/>
            <a:ext cx="237626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Social Media 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180528" y="1844824"/>
            <a:ext cx="9577064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Date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Popularity Index</a:t>
            </a:r>
          </a:p>
          <a:p>
            <a:pPr marL="1257300" lvl="3" indent="0">
              <a:buNone/>
            </a:pPr>
            <a:endParaRPr lang="en-US" sz="1400" dirty="0" smtClean="0"/>
          </a:p>
          <a:p>
            <a:pPr marL="1257300" lvl="3" indent="0">
              <a:buNone/>
            </a:pPr>
            <a:r>
              <a:rPr lang="en-US" sz="1400" b="1" dirty="0" smtClean="0">
                <a:solidFill>
                  <a:srgbClr val="0070C0"/>
                </a:solidFill>
              </a:rPr>
              <a:t>10*comment </a:t>
            </a:r>
            <a:r>
              <a:rPr lang="en-US" sz="1400" b="1" dirty="0">
                <a:solidFill>
                  <a:srgbClr val="0070C0"/>
                </a:solidFill>
              </a:rPr>
              <a:t>+ 5*Love + 5*Angry + 4*Sad + 3*wow + 3*</a:t>
            </a:r>
            <a:r>
              <a:rPr lang="en-US" sz="1400" b="1" dirty="0" err="1">
                <a:solidFill>
                  <a:srgbClr val="0070C0"/>
                </a:solidFill>
              </a:rPr>
              <a:t>haha</a:t>
            </a:r>
            <a:r>
              <a:rPr lang="en-US" sz="1400" b="1" dirty="0">
                <a:solidFill>
                  <a:srgbClr val="0070C0"/>
                </a:solidFill>
              </a:rPr>
              <a:t> + 2*</a:t>
            </a:r>
            <a:r>
              <a:rPr lang="en-US" sz="1400" b="1" dirty="0" err="1">
                <a:solidFill>
                  <a:srgbClr val="0070C0"/>
                </a:solidFill>
              </a:rPr>
              <a:t>Comment_like</a:t>
            </a:r>
            <a:r>
              <a:rPr lang="en-US" sz="1400" b="1" dirty="0">
                <a:solidFill>
                  <a:srgbClr val="0070C0"/>
                </a:solidFill>
              </a:rPr>
              <a:t> + </a:t>
            </a:r>
            <a:r>
              <a:rPr lang="en-US" sz="1400" b="1" dirty="0" err="1">
                <a:solidFill>
                  <a:srgbClr val="0070C0"/>
                </a:solidFill>
              </a:rPr>
              <a:t>Page_like</a:t>
            </a:r>
            <a:endParaRPr lang="en-US" sz="1400" b="1" dirty="0" smtClean="0">
              <a:solidFill>
                <a:srgbClr val="0070C0"/>
              </a:solidFill>
            </a:endParaRPr>
          </a:p>
          <a:p>
            <a:pPr marL="1714500" lvl="3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 smtClean="0"/>
          </a:p>
        </p:txBody>
      </p:sp>
      <p:pic>
        <p:nvPicPr>
          <p:cNvPr id="9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t="36830" r="52564" b="36642"/>
          <a:stretch/>
        </p:blipFill>
        <p:spPr bwMode="auto">
          <a:xfrm>
            <a:off x="2195736" y="2348880"/>
            <a:ext cx="3287195" cy="97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9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7664" y="5413991"/>
            <a:ext cx="557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Location information is very important !</a:t>
            </a: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Individuals: Digital Footprints</a:t>
            </a:r>
            <a:endParaRPr lang="en-US" kern="0" dirty="0"/>
          </a:p>
        </p:txBody>
      </p:sp>
      <p:pic>
        <p:nvPicPr>
          <p:cNvPr id="2" name="Picture 2" descr="https://i.lih.kg/thumbnail?u=https%3A%2F%2Fna.cx%2Fi%2FUfKhmzz.jpg&amp;h=8fe23bfb&amp;s=5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51435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4077072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Do you see Lantau Island from the Windows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Website 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23528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to rank and display the top 10 from the 1 millions matched results?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2052" name="Picture 4" descr="So farewell then, AltaVista, we hardly knew y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20350"/>
            <a:ext cx="5029472" cy="35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9672" y="5805264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AltaVista in 1995: ranking is primarily based on text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73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Website Ranking</a:t>
            </a:r>
          </a:p>
        </p:txBody>
      </p:sp>
      <p:sp>
        <p:nvSpPr>
          <p:cNvPr id="6" name="AutoShape 2" descr="Five Guys burgers and fries confirms arrival in Hong Kong this winter |  Hong Kong Free Press HKF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1060" y="1757715"/>
            <a:ext cx="3105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/>
              <a:t>Billion dollars </a:t>
            </a:r>
            <a:r>
              <a:rPr lang="en-US" sz="1800" dirty="0" smtClean="0"/>
              <a:t>insight: Google </a:t>
            </a:r>
            <a:r>
              <a:rPr lang="en-US" sz="1800" dirty="0"/>
              <a:t>realized that relevance </a:t>
            </a:r>
            <a:r>
              <a:rPr lang="en-US" sz="1800" b="1" dirty="0" smtClean="0">
                <a:solidFill>
                  <a:srgbClr val="0070C0"/>
                </a:solidFill>
              </a:rPr>
              <a:t>depended </a:t>
            </a:r>
            <a:r>
              <a:rPr lang="en-US" sz="1800" b="1" dirty="0">
                <a:solidFill>
                  <a:srgbClr val="0070C0"/>
                </a:solidFill>
              </a:rPr>
              <a:t>on </a:t>
            </a:r>
            <a:r>
              <a:rPr lang="en-US" sz="1800" b="1" u="sng" dirty="0">
                <a:solidFill>
                  <a:srgbClr val="0070C0"/>
                </a:solidFill>
              </a:rPr>
              <a:t>trust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not just </a:t>
            </a:r>
            <a:r>
              <a:rPr lang="en-US" sz="1800" b="1" dirty="0" smtClean="0">
                <a:solidFill>
                  <a:srgbClr val="0070C0"/>
                </a:solidFill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976" y="3789040"/>
            <a:ext cx="2983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Trust is calculated by </a:t>
            </a:r>
            <a:r>
              <a:rPr lang="en-US" sz="1800" b="1" dirty="0">
                <a:solidFill>
                  <a:srgbClr val="0070C0"/>
                </a:solidFill>
              </a:rPr>
              <a:t>counting</a:t>
            </a:r>
            <a:r>
              <a:rPr lang="en-US" sz="1800" dirty="0" smtClean="0"/>
              <a:t> </a:t>
            </a:r>
            <a:r>
              <a:rPr lang="en-US" sz="1800" b="1" dirty="0">
                <a:solidFill>
                  <a:srgbClr val="0070C0"/>
                </a:solidFill>
              </a:rPr>
              <a:t>“weighted” </a:t>
            </a:r>
            <a:r>
              <a:rPr lang="en-US" sz="1800" b="1" dirty="0" smtClean="0">
                <a:solidFill>
                  <a:srgbClr val="0070C0"/>
                </a:solidFill>
              </a:rPr>
              <a:t>back-links</a:t>
            </a:r>
            <a:r>
              <a:rPr lang="en-US" sz="1800" dirty="0" smtClean="0"/>
              <a:t> Each link is like </a:t>
            </a:r>
            <a:r>
              <a:rPr lang="en-US" sz="1800" dirty="0"/>
              <a:t>a vote or </a:t>
            </a:r>
            <a:r>
              <a:rPr lang="en-US" sz="1800" dirty="0" smtClean="0"/>
              <a:t>endorsement</a:t>
            </a:r>
            <a:r>
              <a:rPr lang="en-US" sz="1800" dirty="0"/>
              <a:t> (</a:t>
            </a:r>
            <a:r>
              <a:rPr lang="en-US" sz="1800" dirty="0" smtClean="0"/>
              <a:t>PageRank Algorithm)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37037" y="1556792"/>
            <a:ext cx="4395403" cy="4536504"/>
            <a:chOff x="4137037" y="1556792"/>
            <a:chExt cx="4395403" cy="4536504"/>
          </a:xfrm>
        </p:grpSpPr>
        <p:grpSp>
          <p:nvGrpSpPr>
            <p:cNvPr id="10" name="Group 9"/>
            <p:cNvGrpSpPr/>
            <p:nvPr/>
          </p:nvGrpSpPr>
          <p:grpSpPr>
            <a:xfrm>
              <a:off x="6084168" y="1952836"/>
              <a:ext cx="1800200" cy="2088232"/>
              <a:chOff x="3419872" y="2132856"/>
              <a:chExt cx="1800200" cy="2088232"/>
            </a:xfrm>
          </p:grpSpPr>
          <p:sp>
            <p:nvSpPr>
              <p:cNvPr id="4" name="Folded Corner 3"/>
              <p:cNvSpPr/>
              <p:nvPr/>
            </p:nvSpPr>
            <p:spPr bwMode="auto">
              <a:xfrm>
                <a:off x="3419872" y="2132856"/>
                <a:ext cx="1800200" cy="2088232"/>
              </a:xfrm>
              <a:prstGeom prst="foldedCorner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solidFill>
                      <a:srgbClr val="000000"/>
                    </a:solidFill>
                  </a:rPr>
                  <a:t>fiveguys.com</a:t>
                </a:r>
                <a:endParaRPr kumimoji="0" lang="en-US" sz="2000" b="0" i="0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27" t="4546" r="8536"/>
              <a:stretch/>
            </p:blipFill>
            <p:spPr bwMode="auto">
              <a:xfrm>
                <a:off x="3635896" y="2564904"/>
                <a:ext cx="1368152" cy="1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Folded Corner 10"/>
            <p:cNvSpPr/>
            <p:nvPr/>
          </p:nvSpPr>
          <p:spPr bwMode="auto">
            <a:xfrm>
              <a:off x="7308304" y="4509120"/>
              <a:ext cx="1224136" cy="1584176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BBC.com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people love </a:t>
              </a:r>
              <a:r>
                <a:rPr lang="en-US" sz="1400" u="sng" dirty="0">
                  <a:solidFill>
                    <a:srgbClr val="0070C0"/>
                  </a:solidFill>
                </a:rPr>
                <a:t>hamburger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3" name="Folded Corner 12"/>
            <p:cNvSpPr/>
            <p:nvPr/>
          </p:nvSpPr>
          <p:spPr bwMode="auto">
            <a:xfrm>
              <a:off x="4210050" y="3665692"/>
              <a:ext cx="1080120" cy="1563508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food.com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u="sng" dirty="0" smtClean="0">
                  <a:solidFill>
                    <a:srgbClr val="0070C0"/>
                  </a:solidFill>
                </a:rPr>
                <a:t>hamburger</a:t>
              </a:r>
              <a:r>
                <a:rPr lang="en-US" sz="1400" dirty="0" smtClean="0">
                  <a:solidFill>
                    <a:srgbClr val="000000"/>
                  </a:solidFill>
                </a:rPr>
                <a:t> review</a:t>
              </a:r>
              <a:endParaRPr kumimoji="0" lang="en-US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4" name="Folded Corner 13"/>
            <p:cNvSpPr/>
            <p:nvPr/>
          </p:nvSpPr>
          <p:spPr bwMode="auto">
            <a:xfrm>
              <a:off x="4137037" y="1556792"/>
              <a:ext cx="1296144" cy="1584176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kenliu.com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best </a:t>
              </a:r>
              <a:r>
                <a:rPr lang="en-US" sz="1400" u="sng" dirty="0">
                  <a:solidFill>
                    <a:srgbClr val="0070C0"/>
                  </a:solidFill>
                </a:rPr>
                <a:t>hamburger</a:t>
              </a:r>
              <a:endParaRPr kumimoji="0" lang="en-US" sz="1400" b="0" i="0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endParaRPr>
            </a:p>
          </p:txBody>
        </p:sp>
        <p:sp>
          <p:nvSpPr>
            <p:cNvPr id="18" name="Right Arrow 17"/>
            <p:cNvSpPr/>
            <p:nvPr/>
          </p:nvSpPr>
          <p:spPr bwMode="auto">
            <a:xfrm>
              <a:off x="5190804" y="2199223"/>
              <a:ext cx="1008112" cy="5040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000000"/>
                  </a:solidFill>
                </a:rPr>
                <a:t>weight = 1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 rot="19531980">
              <a:off x="5190803" y="3789040"/>
              <a:ext cx="1008112" cy="5040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000000"/>
                  </a:solidFill>
                </a:rPr>
                <a:t>weight = 5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" name="Bent Arrow 1"/>
            <p:cNvSpPr/>
            <p:nvPr/>
          </p:nvSpPr>
          <p:spPr bwMode="auto">
            <a:xfrm rot="16200000">
              <a:off x="6295780" y="4381363"/>
              <a:ext cx="1372216" cy="691626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Weight</a:t>
              </a:r>
              <a:r>
                <a:rPr kumimoji="0" lang="en-US" sz="12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 = 10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26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0" y="253877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020" y="464767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282" y="549106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94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Website 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23528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SEO (Search Engine Optimization)</a:t>
            </a:r>
            <a:endParaRPr lang="en-US" sz="2000" u="sng" dirty="0"/>
          </a:p>
          <a:p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41201"/>
          <a:stretch/>
        </p:blipFill>
        <p:spPr>
          <a:xfrm>
            <a:off x="1269876" y="2276872"/>
            <a:ext cx="3086100" cy="3384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32549"/>
          <a:stretch/>
        </p:blipFill>
        <p:spPr>
          <a:xfrm>
            <a:off x="4572000" y="2276872"/>
            <a:ext cx="3086100" cy="39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86431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What’s the biggest challenge to make PageRank accurate?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58290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How many back-links for a particular website in total?</a:t>
            </a:r>
            <a:endParaRPr lang="en-US" sz="1800" dirty="0"/>
          </a:p>
        </p:txBody>
      </p:sp>
      <p:pic>
        <p:nvPicPr>
          <p:cNvPr id="9" name="Picture 2" descr="https://upload.wikimedia.org/wikipedia/commons/thumb/6/69/PageRank-hi-res.png/1024px-PageRank-hi-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64263"/>
            <a:ext cx="4838855" cy="34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6647" y="3573016"/>
            <a:ext cx="315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 order to count the total back-links, needs to know all the links from </a:t>
            </a:r>
            <a:r>
              <a:rPr lang="en-US" sz="1800" b="1" dirty="0" smtClean="0">
                <a:solidFill>
                  <a:srgbClr val="0070C0"/>
                </a:solidFill>
              </a:rPr>
              <a:t>all other web sites in the world</a:t>
            </a:r>
            <a:r>
              <a:rPr lang="en-US" sz="1800" dirty="0" smtClean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465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pic>
        <p:nvPicPr>
          <p:cNvPr id="3074" name="Picture 2" descr="In the Garage Where Google Was Bor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9711" r="7563" b="19424"/>
          <a:stretch/>
        </p:blipFill>
        <p:spPr bwMode="auto">
          <a:xfrm>
            <a:off x="5564442" y="1700808"/>
            <a:ext cx="274005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5713" y="1729846"/>
            <a:ext cx="4940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Hence Google </a:t>
            </a:r>
            <a:r>
              <a:rPr lang="en-US" sz="1800" b="1" dirty="0" smtClean="0">
                <a:solidFill>
                  <a:srgbClr val="0070C0"/>
                </a:solidFill>
              </a:rPr>
              <a:t>stores (caches) entire Web by Crawlers or Spiders</a:t>
            </a:r>
            <a:r>
              <a:rPr lang="en-US" sz="1800" dirty="0" smtClean="0"/>
              <a:t>. </a:t>
            </a:r>
          </a:p>
          <a:p>
            <a:endParaRPr lang="en-US" sz="1800" dirty="0"/>
          </a:p>
          <a:p>
            <a:r>
              <a:rPr lang="en-US" sz="1800" dirty="0" smtClean="0"/>
              <a:t>A large storage hardware is very </a:t>
            </a:r>
            <a:r>
              <a:rPr lang="en-US" sz="1800" b="1" dirty="0">
                <a:solidFill>
                  <a:srgbClr val="0070C0"/>
                </a:solidFill>
              </a:rPr>
              <a:t>expensive</a:t>
            </a:r>
            <a:r>
              <a:rPr lang="en-US" sz="1800" dirty="0" smtClean="0"/>
              <a:t>. When the data volume grows further, </a:t>
            </a:r>
            <a:r>
              <a:rPr lang="en-US" sz="1800" b="1" dirty="0">
                <a:solidFill>
                  <a:srgbClr val="0070C0"/>
                </a:solidFill>
              </a:rPr>
              <a:t>no single storage is large enough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grpSp>
        <p:nvGrpSpPr>
          <p:cNvPr id="4" name="Group 3"/>
          <p:cNvGrpSpPr/>
          <p:nvPr/>
        </p:nvGrpSpPr>
        <p:grpSpPr>
          <a:xfrm>
            <a:off x="644168" y="3761171"/>
            <a:ext cx="8104296" cy="2570569"/>
            <a:chOff x="644168" y="3761171"/>
            <a:chExt cx="7984789" cy="2570569"/>
          </a:xfrm>
        </p:grpSpPr>
        <p:pic>
          <p:nvPicPr>
            <p:cNvPr id="3076" name="Picture 4" descr="One percent of Googlers get to visit a data center, but I di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168" y="3761171"/>
              <a:ext cx="4571464" cy="2570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436097" y="4149080"/>
              <a:ext cx="319286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u="sng" dirty="0" smtClean="0"/>
                <a:t>From Garage to Data </a:t>
              </a:r>
              <a:r>
                <a:rPr lang="en-US" sz="1800" u="sng" dirty="0" err="1" smtClean="0"/>
                <a:t>Centres</a:t>
              </a:r>
              <a:endParaRPr lang="en-US" sz="1800" u="sng" dirty="0" smtClean="0"/>
            </a:p>
            <a:p>
              <a:r>
                <a:rPr lang="en-US" sz="1800" dirty="0" smtClean="0"/>
                <a:t>Combine many </a:t>
              </a:r>
              <a:r>
                <a:rPr lang="en-US" sz="1800" b="1" dirty="0" smtClean="0">
                  <a:solidFill>
                    <a:srgbClr val="0070C0"/>
                  </a:solidFill>
                </a:rPr>
                <a:t>commodities storage hardware</a:t>
              </a:r>
              <a:r>
                <a:rPr lang="en-US" sz="1800" dirty="0" smtClean="0"/>
                <a:t> in large data centers</a:t>
              </a:r>
            </a:p>
            <a:p>
              <a:endParaRPr lang="en-US" sz="1800" dirty="0"/>
            </a:p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016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20702" r="24505" b="19497"/>
          <a:stretch/>
        </p:blipFill>
        <p:spPr>
          <a:xfrm>
            <a:off x="1381716" y="2276872"/>
            <a:ext cx="6358636" cy="38845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51720" y="1737940"/>
            <a:ext cx="480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scale of data is </a:t>
            </a:r>
            <a:r>
              <a:rPr lang="en-US" b="1" u="sng" dirty="0" smtClean="0">
                <a:solidFill>
                  <a:srgbClr val="0070C0"/>
                </a:solidFill>
              </a:rPr>
              <a:t>Big Data</a:t>
            </a:r>
            <a:endParaRPr lang="en-US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1" y="1619237"/>
            <a:ext cx="4469543" cy="449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16677" y="1700808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big is </a:t>
            </a:r>
            <a:r>
              <a:rPr lang="en-US" b="1" u="sng" dirty="0" smtClean="0">
                <a:solidFill>
                  <a:srgbClr val="0070C0"/>
                </a:solidFill>
              </a:rPr>
              <a:t>Big Data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6139" y="2492896"/>
            <a:ext cx="3092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u="sng" dirty="0" smtClean="0"/>
              <a:t>Big Data with 8 V’s</a:t>
            </a:r>
          </a:p>
          <a:p>
            <a:r>
              <a:rPr lang="en-US" altLang="zh-TW" sz="2000" dirty="0" smtClean="0"/>
              <a:t>Mum is a female</a:t>
            </a:r>
          </a:p>
          <a:p>
            <a:r>
              <a:rPr lang="en-US" altLang="zh-TW" sz="2000" dirty="0"/>
              <a:t>(</a:t>
            </a:r>
            <a:r>
              <a:rPr lang="zh-TW" altLang="en-US" sz="2000" dirty="0" smtClean="0"/>
              <a:t>阿</a:t>
            </a:r>
            <a:r>
              <a:rPr lang="zh-TW" altLang="en-US" sz="2000" dirty="0"/>
              <a:t>媽係女</a:t>
            </a:r>
            <a:r>
              <a:rPr lang="zh-TW" altLang="en-US" sz="2000" dirty="0" smtClean="0"/>
              <a:t>人</a:t>
            </a:r>
            <a:r>
              <a:rPr lang="en-US" altLang="zh-TW" sz="2000" dirty="0" smtClean="0"/>
              <a:t>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3807" y="3933056"/>
            <a:ext cx="30551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8 V’s is not necessarily Big Data </a:t>
            </a:r>
          </a:p>
          <a:p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en-US" altLang="zh-TW" sz="2000" dirty="0" smtClean="0"/>
              <a:t>Female is not necessarily a mum</a:t>
            </a:r>
          </a:p>
          <a:p>
            <a:r>
              <a:rPr lang="en-US" altLang="zh-TW" sz="2000" dirty="0" smtClean="0"/>
              <a:t>(</a:t>
            </a:r>
            <a:r>
              <a:rPr lang="zh-TW" altLang="en-US" sz="2000" dirty="0" smtClean="0"/>
              <a:t>不</a:t>
            </a:r>
            <a:r>
              <a:rPr lang="zh-TW" altLang="en-US" sz="2000" dirty="0"/>
              <a:t>等如 女人係阿</a:t>
            </a:r>
            <a:r>
              <a:rPr lang="zh-TW" altLang="en-US" sz="2000" dirty="0" smtClean="0"/>
              <a:t>媽</a:t>
            </a:r>
            <a:r>
              <a:rPr lang="en-US" altLang="zh-TW" sz="2000" dirty="0" smtClean="0"/>
              <a:t>)</a:t>
            </a:r>
          </a:p>
          <a:p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4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What exactly is Big </a:t>
            </a:r>
            <a:r>
              <a:rPr lang="en-US" sz="1800" b="1" dirty="0" smtClean="0"/>
              <a:t>Data?</a:t>
            </a:r>
            <a:br>
              <a:rPr lang="en-US" sz="1800" b="1" dirty="0" smtClean="0"/>
            </a:br>
            <a:r>
              <a:rPr lang="en-US" sz="1800" b="1" dirty="0" smtClean="0"/>
              <a:t>How big is big (quantitatively)?</a:t>
            </a:r>
            <a:endParaRPr lang="en-US" sz="1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pic>
        <p:nvPicPr>
          <p:cNvPr id="9" name="Picture 2" descr="High Performance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r="21904"/>
          <a:stretch/>
        </p:blipFill>
        <p:spPr bwMode="auto">
          <a:xfrm>
            <a:off x="5076056" y="980728"/>
            <a:ext cx="3019425" cy="3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4869160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One possible answer</a:t>
            </a:r>
            <a:r>
              <a:rPr lang="en-US" sz="1800" dirty="0"/>
              <a:t>: need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commodity storage hardware </a:t>
            </a:r>
            <a:r>
              <a:rPr lang="en-US" sz="1800" dirty="0"/>
              <a:t>to store all the </a:t>
            </a:r>
            <a:r>
              <a:rPr lang="en-US" sz="1800" b="1" dirty="0">
                <a:solidFill>
                  <a:srgbClr val="0070C0"/>
                </a:solidFill>
              </a:rPr>
              <a:t>analytics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data </a:t>
            </a:r>
            <a:r>
              <a:rPr lang="en-US" sz="1800" b="1" dirty="0">
                <a:solidFill>
                  <a:srgbClr val="0070C0"/>
                </a:solidFill>
              </a:rPr>
              <a:t>now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or </a:t>
            </a:r>
            <a:r>
              <a:rPr lang="en-US" sz="1800" b="1" dirty="0" smtClean="0">
                <a:solidFill>
                  <a:srgbClr val="0070C0"/>
                </a:solidFill>
              </a:rPr>
              <a:t>very soon </a:t>
            </a:r>
            <a:r>
              <a:rPr lang="en-US" sz="1800" dirty="0" smtClean="0"/>
              <a:t>(i.e</a:t>
            </a:r>
            <a:r>
              <a:rPr lang="en-US" sz="1800" dirty="0"/>
              <a:t>. the data </a:t>
            </a:r>
            <a:r>
              <a:rPr lang="en-US" sz="1800" b="1" dirty="0">
                <a:solidFill>
                  <a:srgbClr val="0070C0"/>
                </a:solidFill>
              </a:rPr>
              <a:t>growth rate </a:t>
            </a:r>
            <a:r>
              <a:rPr lang="en-US" sz="1800" dirty="0"/>
              <a:t>is fast)</a:t>
            </a:r>
          </a:p>
          <a:p>
            <a:endParaRPr lang="en-US" sz="1800" dirty="0"/>
          </a:p>
        </p:txBody>
      </p:sp>
      <p:sp>
        <p:nvSpPr>
          <p:cNvPr id="6" name="AutoShape 2" descr="https://apis.mail.yahoo.com/ws/v3/mailboxes/@.id==VjN-nGBhBaBRdl2AoF5zLGhUzsoxbAvWO1xtjf9IEeUl91UExIfOiiJPYhKWPW2tAXs2pXSQPIt7834jXjyRXCwNNg/messages/@.id==ACgVHcVz0vU8X_QE_gnjQO2NReI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https://apis.mail.yahoo.com/ws/v3/mailboxes/@.id==VjN-nGBhBaBRdl2AoF5zLGhUzsoxbAvWO1xtjf9IEeUl91UExIfOiiJPYhKWPW2tAXs2pXSQPIt7834jXjyRXCwNNg/messages/@.id==ACgVHcVz0vU8X_QE_gnjQO2NReI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26449"/>
            <a:ext cx="2920603" cy="36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22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43204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When you have many “commodity” computers  (storage units) connected for a “big” data solution:</a:t>
            </a:r>
            <a:endParaRPr lang="en-US" sz="1800" b="1" dirty="0"/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Moving data </a:t>
            </a:r>
            <a:r>
              <a:rPr lang="en-US" sz="1800" dirty="0"/>
              <a:t>around the </a:t>
            </a:r>
            <a:r>
              <a:rPr lang="en-US" sz="1800" b="1" dirty="0">
                <a:solidFill>
                  <a:srgbClr val="0070C0"/>
                </a:solidFill>
              </a:rPr>
              <a:t>network is extremely </a:t>
            </a:r>
            <a:r>
              <a:rPr lang="en-US" sz="1800" b="1" dirty="0" smtClean="0">
                <a:solidFill>
                  <a:srgbClr val="0070C0"/>
                </a:solidFill>
              </a:rPr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 storage units may be failed from time to time and </a:t>
            </a:r>
            <a:r>
              <a:rPr lang="en-US" sz="1800" dirty="0" smtClean="0"/>
              <a:t>need </a:t>
            </a:r>
            <a:r>
              <a:rPr lang="en-US" sz="1800" b="1" dirty="0">
                <a:solidFill>
                  <a:srgbClr val="0070C0"/>
                </a:solidFill>
              </a:rPr>
              <a:t>data redundancy</a:t>
            </a:r>
            <a:r>
              <a:rPr lang="en-US" sz="1800" dirty="0" smtClean="0"/>
              <a:t> (i.e. store the same data into to multiple units)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Where</a:t>
            </a:r>
            <a:r>
              <a:rPr lang="en-US" sz="1800" dirty="0" smtClean="0"/>
              <a:t> (which computer) to store a particular data that can be </a:t>
            </a:r>
            <a:r>
              <a:rPr lang="en-US" sz="1800" b="1" dirty="0">
                <a:solidFill>
                  <a:srgbClr val="0070C0"/>
                </a:solidFill>
              </a:rPr>
              <a:t>retrieved back</a:t>
            </a:r>
            <a:r>
              <a:rPr lang="en-US" sz="1800" dirty="0" smtClean="0"/>
              <a:t> quickly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pic>
        <p:nvPicPr>
          <p:cNvPr id="1026" name="Picture 2" descr="High Performance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r="21904"/>
          <a:stretch/>
        </p:blipFill>
        <p:spPr bwMode="auto">
          <a:xfrm>
            <a:off x="5076056" y="980728"/>
            <a:ext cx="3019425" cy="3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8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Key Technologies - Hadoop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2520280" cy="424847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Hadoop Distributed </a:t>
            </a:r>
            <a:r>
              <a:rPr lang="en-US" sz="1800" dirty="0"/>
              <a:t>Filesystems (HDFS)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Map Reduce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Hashing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SQL vs NoSQL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08" y="1711474"/>
            <a:ext cx="5858272" cy="43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fencing: Using Location to Engage Your App Users | Plot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72816"/>
            <a:ext cx="523875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5701327"/>
            <a:ext cx="7656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Many Apps </a:t>
            </a:r>
            <a:r>
              <a:rPr lang="en-US" sz="2000" dirty="0"/>
              <a:t>request </a:t>
            </a:r>
            <a:r>
              <a:rPr lang="en-US" sz="2000" b="1" dirty="0">
                <a:solidFill>
                  <a:srgbClr val="0070C0"/>
                </a:solidFill>
              </a:rPr>
              <a:t>location </a:t>
            </a:r>
            <a:r>
              <a:rPr lang="en-US" sz="2000" b="1" dirty="0" smtClean="0">
                <a:solidFill>
                  <a:srgbClr val="0070C0"/>
                </a:solidFill>
              </a:rPr>
              <a:t>permissions </a:t>
            </a:r>
            <a:r>
              <a:rPr lang="en-US" sz="2000" dirty="0" smtClean="0"/>
              <a:t>to do </a:t>
            </a:r>
            <a:r>
              <a:rPr lang="en-US" sz="2000" b="1" u="sng" dirty="0" smtClean="0">
                <a:solidFill>
                  <a:srgbClr val="0070C0"/>
                </a:solidFill>
              </a:rPr>
              <a:t>Geo-fencing</a:t>
            </a:r>
            <a:r>
              <a:rPr lang="en-US" sz="2000" b="1" u="sng" dirty="0" smtClean="0"/>
              <a:t/>
            </a:r>
            <a:br>
              <a:rPr lang="en-US" sz="2000" b="1" u="sng" dirty="0" smtClean="0"/>
            </a:br>
            <a:endParaRPr lang="en-US" sz="2000" b="1" u="sng" dirty="0"/>
          </a:p>
        </p:txBody>
      </p:sp>
      <p:sp>
        <p:nvSpPr>
          <p:cNvPr id="4" name="Rectangle 3"/>
          <p:cNvSpPr/>
          <p:nvPr/>
        </p:nvSpPr>
        <p:spPr>
          <a:xfrm>
            <a:off x="2322620" y="3201120"/>
            <a:ext cx="1990073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2400" dirty="0"/>
              <a:t>身體最</a:t>
            </a:r>
            <a:r>
              <a:rPr lang="zh-TW" altLang="en-US" sz="2400" dirty="0" smtClean="0"/>
              <a:t>誠實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000" dirty="0" smtClean="0"/>
              <a:t>Your actions reveal the truth </a:t>
            </a:r>
            <a:endParaRPr lang="en-US" sz="2000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Individuals: Digital Footprints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2163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996952"/>
            <a:ext cx="3888432" cy="158417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en-US" sz="2000" dirty="0" smtClean="0"/>
              <a:t>When you have many data and many computers, what’s the best way to work on it?</a:t>
            </a:r>
          </a:p>
          <a:p>
            <a:pPr lvl="1"/>
            <a:endParaRPr lang="en-US" sz="1800" dirty="0"/>
          </a:p>
        </p:txBody>
      </p:sp>
      <p:pic>
        <p:nvPicPr>
          <p:cNvPr id="1026" name="Picture 2" descr="http://www.zeroplayer.com/images/matrixManage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8"/>
          <a:stretch/>
        </p:blipFill>
        <p:spPr bwMode="auto">
          <a:xfrm>
            <a:off x="4716016" y="1772816"/>
            <a:ext cx="3803788" cy="42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Moving </a:t>
            </a:r>
            <a:r>
              <a:rPr lang="en-US" sz="1800" b="1" dirty="0">
                <a:solidFill>
                  <a:srgbClr val="0070C0"/>
                </a:solidFill>
              </a:rPr>
              <a:t>the program to the data</a:t>
            </a:r>
            <a:r>
              <a:rPr lang="en-US" sz="1800" dirty="0"/>
              <a:t> </a:t>
            </a:r>
            <a:r>
              <a:rPr lang="en-US" sz="1800" dirty="0" smtClean="0"/>
              <a:t>(rather </a:t>
            </a:r>
            <a:r>
              <a:rPr lang="en-US" sz="1800" dirty="0"/>
              <a:t>than data to the program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Split</a:t>
            </a:r>
            <a:r>
              <a:rPr lang="en-US" sz="1800" dirty="0" smtClean="0"/>
              <a:t> the task, compute </a:t>
            </a:r>
            <a:r>
              <a:rPr lang="en-US" sz="1800" b="1" dirty="0">
                <a:solidFill>
                  <a:srgbClr val="0070C0"/>
                </a:solidFill>
              </a:rPr>
              <a:t>sub results </a:t>
            </a:r>
            <a:r>
              <a:rPr lang="en-US" sz="1800" dirty="0" smtClean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combine</a:t>
            </a:r>
            <a:r>
              <a:rPr lang="en-US" sz="1800" dirty="0" smtClean="0"/>
              <a:t> them back for final result</a:t>
            </a:r>
            <a:endParaRPr lang="en-US" sz="1800" dirty="0"/>
          </a:p>
        </p:txBody>
      </p:sp>
      <p:pic>
        <p:nvPicPr>
          <p:cNvPr id="2050" name="Picture 2" descr="mapreduce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824053"/>
            <a:ext cx="6912767" cy="32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Hashing - Indexed by </a:t>
            </a: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74441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One </a:t>
            </a:r>
            <a:r>
              <a:rPr lang="en-US" sz="1800" b="1" dirty="0">
                <a:solidFill>
                  <a:srgbClr val="0070C0"/>
                </a:solidFill>
              </a:rPr>
              <a:t>computer cannot host all the data </a:t>
            </a:r>
            <a:r>
              <a:rPr lang="en-US" sz="1800" dirty="0"/>
              <a:t>and need to </a:t>
            </a:r>
            <a:r>
              <a:rPr lang="en-US" sz="1800" b="1" dirty="0">
                <a:solidFill>
                  <a:srgbClr val="0070C0"/>
                </a:solidFill>
              </a:rPr>
              <a:t>distribute into multiple computers</a:t>
            </a:r>
            <a:r>
              <a:rPr lang="en-US" sz="1800" dirty="0"/>
              <a:t> (clusters of computers</a:t>
            </a:r>
            <a:r>
              <a:rPr lang="en-US" sz="18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Hash function </a:t>
            </a:r>
            <a:r>
              <a:rPr lang="en-US" sz="1800" b="1" dirty="0">
                <a:solidFill>
                  <a:srgbClr val="0070C0"/>
                </a:solidFill>
              </a:rPr>
              <a:t>determine what data to store in which computer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h(x) = integer </a:t>
            </a:r>
          </a:p>
        </p:txBody>
      </p:sp>
      <p:pic>
        <p:nvPicPr>
          <p:cNvPr id="1026" name="Picture 2" descr="hash function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21" y="1340768"/>
            <a:ext cx="413263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ing hash func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" b="44094"/>
          <a:stretch/>
        </p:blipFill>
        <p:spPr bwMode="auto">
          <a:xfrm>
            <a:off x="4139952" y="4536798"/>
            <a:ext cx="4762650" cy="17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 bwMode="auto">
          <a:xfrm rot="10800000">
            <a:off x="6507418" y="4084648"/>
            <a:ext cx="404871" cy="496479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483768" y="1700808"/>
            <a:ext cx="3312368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b="1" u="sng" dirty="0" smtClean="0"/>
              <a:t>Datatact Data Count</a:t>
            </a:r>
            <a:endParaRPr lang="en-US" sz="2000" b="1" u="sng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39779"/>
              </p:ext>
            </p:extLst>
          </p:nvPr>
        </p:nvGraphicFramePr>
        <p:xfrm>
          <a:off x="1763688" y="2276872"/>
          <a:ext cx="4752528" cy="1752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Facebook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2.7M</a:t>
                      </a:r>
                      <a:r>
                        <a:rPr lang="en-US" baseline="0" dirty="0" smtClean="0"/>
                        <a:t> +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35M +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Reactions (Like, Love </a:t>
                      </a:r>
                      <a:r>
                        <a:rPr lang="en-US" dirty="0" err="1" smtClean="0"/>
                        <a:t>Haha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Angry, Wow, Sad)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 +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691680" y="4005063"/>
            <a:ext cx="4680520" cy="2418159"/>
            <a:chOff x="1691680" y="4005063"/>
            <a:chExt cx="4680520" cy="2418159"/>
          </a:xfrm>
        </p:grpSpPr>
        <p:sp>
          <p:nvSpPr>
            <p:cNvPr id="7" name="Explosion 2 6"/>
            <p:cNvSpPr/>
            <p:nvPr/>
          </p:nvSpPr>
          <p:spPr bwMode="auto">
            <a:xfrm>
              <a:off x="1691680" y="4005063"/>
              <a:ext cx="4680520" cy="2418159"/>
            </a:xfrm>
            <a:prstGeom prst="irregularSeal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27784" y="4861609"/>
              <a:ext cx="29610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Database size: 95.6 GB </a:t>
              </a:r>
            </a:p>
            <a:p>
              <a:r>
                <a:rPr lang="en-US" sz="2000" dirty="0" smtClean="0"/>
                <a:t>Index size: 18.2 GB</a:t>
              </a:r>
            </a:p>
            <a:p>
              <a:r>
                <a:rPr lang="en-US" sz="2000" b="1" u="sng" dirty="0" smtClean="0"/>
                <a:t>Total: 113.8 GB</a:t>
              </a:r>
              <a:endParaRPr lang="en-US" sz="2000" b="1" u="sng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89913" y="4166792"/>
            <a:ext cx="2070519" cy="2070520"/>
            <a:chOff x="6312597" y="4077073"/>
            <a:chExt cx="2070519" cy="2070520"/>
          </a:xfrm>
        </p:grpSpPr>
        <p:pic>
          <p:nvPicPr>
            <p:cNvPr id="2050" name="Picture 2" descr="https://encrypted-tbn0.gstatic.com/images?q=tbn:ANd9GcTktUgzpHCHooDPLi8fU4ienNkrqLqqDt5nIvbShbvcK8L9k4ON4LBuSqTfMKU8gNcH03oWd_I&amp;usqp=CA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597" y="4077073"/>
              <a:ext cx="2070519" cy="207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948264" y="5713511"/>
              <a:ext cx="855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128 GB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67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11560" y="1998712"/>
            <a:ext cx="3960440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u="sng" dirty="0" smtClean="0"/>
              <a:t>Western </a:t>
            </a:r>
            <a:r>
              <a:rPr lang="en-US" sz="1800" b="1" u="sng" dirty="0"/>
              <a:t>Digital Red </a:t>
            </a:r>
            <a:r>
              <a:rPr lang="en-US" sz="1800" b="1" u="sng" dirty="0" smtClean="0"/>
              <a:t>Edition (NAS)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87798"/>
              </p:ext>
            </p:extLst>
          </p:nvPr>
        </p:nvGraphicFramePr>
        <p:xfrm>
          <a:off x="611560" y="2502768"/>
          <a:ext cx="3888432" cy="2454273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36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60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Capacity (TB)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HK$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$/TB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421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211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603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201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665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166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977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1,277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160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1560" y="5353471"/>
            <a:ext cx="3288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</a:t>
            </a:r>
            <a:r>
              <a:rPr lang="en-US" sz="1400" dirty="0"/>
              <a:t>: </a:t>
            </a:r>
            <a:r>
              <a:rPr lang="en-US" sz="1400" dirty="0" smtClean="0"/>
              <a:t>price.com.hk as of 2022/10/18</a:t>
            </a:r>
            <a:endParaRPr lang="en-US" sz="1400" dirty="0"/>
          </a:p>
        </p:txBody>
      </p:sp>
      <p:pic>
        <p:nvPicPr>
          <p:cNvPr id="2052" name="Picture 4" descr="west digital nas red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34" y="2165970"/>
            <a:ext cx="4143098" cy="32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047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Synology DiskStation DS420j </a:t>
            </a:r>
          </a:p>
          <a:p>
            <a:endParaRPr lang="en-US" sz="1800" dirty="0" smtClean="0"/>
          </a:p>
          <a:p>
            <a:r>
              <a:rPr lang="en-US" sz="1800" dirty="0" smtClean="0"/>
              <a:t>4-Bay </a:t>
            </a:r>
            <a:r>
              <a:rPr lang="en-US" sz="1800" dirty="0"/>
              <a:t>NAS: </a:t>
            </a:r>
            <a:r>
              <a:rPr lang="en-US" sz="1800" dirty="0" smtClean="0"/>
              <a:t>HK$ 2,178</a:t>
            </a:r>
          </a:p>
          <a:p>
            <a:endParaRPr lang="en-US" sz="1800" dirty="0" smtClean="0"/>
          </a:p>
          <a:p>
            <a:r>
              <a:rPr lang="en-US" sz="1800" dirty="0" smtClean="0"/>
              <a:t>4 </a:t>
            </a:r>
            <a:r>
              <a:rPr lang="en-US" sz="1800" dirty="0"/>
              <a:t>x 8 TB </a:t>
            </a:r>
            <a:r>
              <a:rPr lang="en-US" sz="1800" dirty="0" smtClean="0"/>
              <a:t>($1,277) = </a:t>
            </a:r>
            <a:r>
              <a:rPr lang="en-US" sz="1800" dirty="0"/>
              <a:t>32 TB: HK$ </a:t>
            </a:r>
            <a:r>
              <a:rPr lang="en-US" sz="1800" dirty="0" smtClean="0"/>
              <a:t>5,108</a:t>
            </a:r>
            <a:endParaRPr lang="en-US" sz="1800" dirty="0"/>
          </a:p>
          <a:p>
            <a:endParaRPr lang="en-US" sz="1800" b="1" u="sng" dirty="0" smtClean="0">
              <a:solidFill>
                <a:srgbClr val="0070C0"/>
              </a:solidFill>
            </a:endParaRPr>
          </a:p>
          <a:p>
            <a:r>
              <a:rPr lang="en-US" sz="1800" b="1" u="sng" dirty="0" smtClean="0">
                <a:solidFill>
                  <a:srgbClr val="0070C0"/>
                </a:solidFill>
              </a:rPr>
              <a:t>Total </a:t>
            </a:r>
            <a:r>
              <a:rPr lang="en-US" sz="1800" b="1" u="sng" dirty="0">
                <a:solidFill>
                  <a:srgbClr val="0070C0"/>
                </a:solidFill>
              </a:rPr>
              <a:t>= </a:t>
            </a:r>
            <a:r>
              <a:rPr lang="en-US" sz="1800" b="1" u="sng" dirty="0" smtClean="0">
                <a:solidFill>
                  <a:srgbClr val="0070C0"/>
                </a:solidFill>
              </a:rPr>
              <a:t>$ 7,286</a:t>
            </a:r>
            <a:endParaRPr lang="en-US" sz="1800" b="1" u="sng" dirty="0">
              <a:solidFill>
                <a:srgbClr val="0070C0"/>
              </a:solidFill>
            </a:endParaRPr>
          </a:p>
          <a:p>
            <a:r>
              <a:rPr lang="en-US" sz="1800" dirty="0"/>
              <a:t> </a:t>
            </a:r>
          </a:p>
        </p:txBody>
      </p:sp>
      <p:pic>
        <p:nvPicPr>
          <p:cNvPr id="2050" name="Picture 2" descr="synology diskstation ds918+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42" y="1772816"/>
            <a:ext cx="4126858" cy="247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4797152"/>
            <a:ext cx="6322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Datatact 113.8 </a:t>
            </a:r>
            <a:r>
              <a:rPr lang="en-US" dirty="0">
                <a:solidFill>
                  <a:srgbClr val="0070C0"/>
                </a:solidFill>
              </a:rPr>
              <a:t>GB / 32 TB = ~</a:t>
            </a:r>
            <a:r>
              <a:rPr lang="en-US" dirty="0" smtClean="0">
                <a:solidFill>
                  <a:srgbClr val="0070C0"/>
                </a:solidFill>
              </a:rPr>
              <a:t>0.36% 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	281 </a:t>
            </a:r>
            <a:r>
              <a:rPr lang="en-US" b="1" dirty="0">
                <a:solidFill>
                  <a:srgbClr val="FF0000"/>
                </a:solidFill>
              </a:rPr>
              <a:t>years of </a:t>
            </a:r>
            <a:r>
              <a:rPr lang="en-US" b="1" dirty="0" smtClean="0">
                <a:solidFill>
                  <a:srgbClr val="FF0000"/>
                </a:solidFill>
              </a:rPr>
              <a:t>linear growth </a:t>
            </a:r>
            <a:r>
              <a:rPr lang="en-US" b="1" dirty="0" smtClean="0"/>
              <a:t>or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15 years of 50% exponential growth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2586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How Datatact stores the data</a:t>
            </a:r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MySQL</a:t>
            </a:r>
            <a:r>
              <a:rPr lang="en-US" sz="1800" dirty="0" smtClean="0"/>
              <a:t> : traditional relational database for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Apache Lucene</a:t>
            </a:r>
            <a:r>
              <a:rPr lang="en-US" sz="1800" dirty="0" smtClean="0"/>
              <a:t>: inverted index for fast data searching and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 Big Data solution is required</a:t>
            </a:r>
          </a:p>
        </p:txBody>
      </p:sp>
      <p:pic>
        <p:nvPicPr>
          <p:cNvPr id="2" name="Picture 2" descr="Apache Lucene - Apache Lucene C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5" t="56774"/>
          <a:stretch/>
        </p:blipFill>
        <p:spPr bwMode="auto">
          <a:xfrm>
            <a:off x="4996655" y="2099568"/>
            <a:ext cx="3319761" cy="60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951312" y="3143002"/>
            <a:ext cx="3797152" cy="3078044"/>
            <a:chOff x="4427984" y="3143002"/>
            <a:chExt cx="3797152" cy="3078044"/>
          </a:xfrm>
        </p:grpSpPr>
        <p:pic>
          <p:nvPicPr>
            <p:cNvPr id="2052" name="Picture 4" descr="MySQL - 维基百科，自由的百科全书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4265513"/>
              <a:ext cx="3797152" cy="195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n 3"/>
            <p:cNvSpPr/>
            <p:nvPr/>
          </p:nvSpPr>
          <p:spPr bwMode="auto">
            <a:xfrm>
              <a:off x="4482704" y="3143002"/>
              <a:ext cx="2230264" cy="2230214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054" name="Picture 6" descr="What is a Cell? | Database.Gu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66" y="3861048"/>
            <a:ext cx="1868206" cy="11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Do you need Big Data Solution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616624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Google, Yahoo, Facebook etc. needs Big Data solution, but do you? </a:t>
            </a:r>
            <a:br>
              <a:rPr lang="en-US" sz="1800" dirty="0" smtClean="0"/>
            </a:b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Are you a </a:t>
            </a:r>
            <a:r>
              <a:rPr lang="en-US" sz="1800" b="1" u="sng" dirty="0">
                <a:solidFill>
                  <a:srgbClr val="0070C0"/>
                </a:solidFill>
              </a:rPr>
              <a:t>web-scale data company </a:t>
            </a:r>
            <a:r>
              <a:rPr lang="en-US" sz="1800" dirty="0"/>
              <a:t>? Do </a:t>
            </a:r>
            <a:r>
              <a:rPr lang="en-US" sz="1800" dirty="0" smtClean="0"/>
              <a:t>you have a </a:t>
            </a:r>
            <a:r>
              <a:rPr lang="en-US" sz="1800" b="1" u="sng" dirty="0">
                <a:solidFill>
                  <a:srgbClr val="0070C0"/>
                </a:solidFill>
              </a:rPr>
              <a:t>billion customers generate large amount of data daily</a:t>
            </a:r>
            <a:r>
              <a:rPr lang="en-US" sz="1800" dirty="0" smtClean="0"/>
              <a:t>?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Is your data </a:t>
            </a:r>
            <a:r>
              <a:rPr lang="en-US" sz="1800" b="1" u="sng" dirty="0" smtClean="0">
                <a:solidFill>
                  <a:srgbClr val="0070C0"/>
                </a:solidFill>
              </a:rPr>
              <a:t>volume </a:t>
            </a:r>
            <a:r>
              <a:rPr lang="en-US" sz="1800" dirty="0" smtClean="0"/>
              <a:t>already more </a:t>
            </a:r>
            <a:r>
              <a:rPr lang="en-US" sz="1800" dirty="0"/>
              <a:t>than </a:t>
            </a:r>
            <a:r>
              <a:rPr lang="en-US" sz="1800" dirty="0" smtClean="0"/>
              <a:t>a single storage hardware? Or the </a:t>
            </a:r>
            <a:r>
              <a:rPr lang="en-US" sz="1800" dirty="0"/>
              <a:t>data </a:t>
            </a:r>
            <a:r>
              <a:rPr lang="en-US" sz="1800" b="1" u="sng" dirty="0" smtClean="0">
                <a:solidFill>
                  <a:srgbClr val="0070C0"/>
                </a:solidFill>
              </a:rPr>
              <a:t>grows exponentially</a:t>
            </a:r>
            <a:r>
              <a:rPr lang="en-US" sz="1800" dirty="0" smtClean="0"/>
              <a:t> (i.e. much faster </a:t>
            </a:r>
            <a:r>
              <a:rPr lang="en-US" sz="1800" dirty="0"/>
              <a:t>than the growth of </a:t>
            </a:r>
            <a:r>
              <a:rPr lang="en-US" sz="1800" dirty="0" smtClean="0"/>
              <a:t>single-disk storage capacity)?</a:t>
            </a:r>
            <a:endParaRPr lang="en-US" dirty="0"/>
          </a:p>
          <a:p>
            <a:pPr marL="0" indent="0"/>
            <a:r>
              <a:rPr lang="en-US" sz="1800" dirty="0"/>
              <a:t> </a:t>
            </a:r>
            <a:endParaRPr lang="en-US" dirty="0"/>
          </a:p>
          <a:p>
            <a:pPr marL="0" indent="0"/>
            <a:r>
              <a:rPr lang="en-US" dirty="0" smtClean="0"/>
              <a:t>&gt;&gt; </a:t>
            </a:r>
            <a:r>
              <a:rPr lang="en-US" sz="2000" dirty="0" smtClean="0"/>
              <a:t>If not, probably </a:t>
            </a:r>
            <a:r>
              <a:rPr lang="en-US" sz="2000" dirty="0"/>
              <a:t>you don’t need Big Data </a:t>
            </a:r>
            <a:r>
              <a:rPr lang="en-US" sz="2000" dirty="0" smtClean="0"/>
              <a:t>solutions</a:t>
            </a:r>
            <a:endParaRPr lang="en-US" sz="3200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67" y="1700808"/>
            <a:ext cx="2863205" cy="286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0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851920" y="1783506"/>
            <a:ext cx="4896544" cy="85340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dirty="0" smtClean="0"/>
              <a:t>How many storage to digitize 200K CVs ?</a:t>
            </a:r>
          </a:p>
          <a:p>
            <a:pPr marL="0" indent="0"/>
            <a:r>
              <a:rPr lang="en-US" sz="2000" dirty="0" smtClean="0"/>
              <a:t>(average CV is 3 pages)</a:t>
            </a:r>
          </a:p>
        </p:txBody>
      </p:sp>
      <p:sp>
        <p:nvSpPr>
          <p:cNvPr id="2" name="AutoShape 2" descr="The Novice Guide to Creating A Plain Text Resume (Including Templates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Plain Text Resume: How to Create ASCII Resume [+Example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" b="8926"/>
          <a:stretch/>
        </p:blipFill>
        <p:spPr bwMode="auto">
          <a:xfrm>
            <a:off x="140717" y="1691258"/>
            <a:ext cx="3567187" cy="451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917791"/>
              </p:ext>
            </p:extLst>
          </p:nvPr>
        </p:nvGraphicFramePr>
        <p:xfrm>
          <a:off x="3851920" y="2959114"/>
          <a:ext cx="4752528" cy="2414102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847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7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 CVs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GB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TB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32TB 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Jobs Search Co.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</a:t>
                      </a:r>
                      <a:r>
                        <a:rPr lang="en-US" sz="1100" u="none" strike="noStrike" dirty="0" smtClean="0">
                          <a:effectLst/>
                        </a:rPr>
                        <a:t>200K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HK Population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</a:t>
                      </a:r>
                      <a:r>
                        <a:rPr lang="en-US" sz="1100" u="none" strike="noStrike" dirty="0" smtClean="0">
                          <a:effectLst/>
                        </a:rPr>
                        <a:t>7M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70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0.22%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China Population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</a:t>
                      </a:r>
                      <a:r>
                        <a:rPr lang="en-US" sz="1100" u="none" strike="noStrike" dirty="0" smtClean="0">
                          <a:effectLst/>
                        </a:rPr>
                        <a:t>1.4</a:t>
                      </a:r>
                      <a:r>
                        <a:rPr lang="en-US" sz="1100" u="none" strike="noStrike" baseline="0" dirty="0" smtClean="0"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14,000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43.75%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World Population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</a:t>
                      </a:r>
                      <a:r>
                        <a:rPr lang="en-US" sz="1100" u="none" strike="noStrike" dirty="0" smtClean="0">
                          <a:effectLst/>
                        </a:rPr>
                        <a:t>8B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80,000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250.00%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432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3707904" y="3501008"/>
            <a:ext cx="5040560" cy="44649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75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69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https://miro.medium.com/max/3164/1*xCNFQvrPUESiQRcZE1sIq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1" y="2276872"/>
            <a:ext cx="7448247" cy="377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</a:rPr>
              <a:t>Every data related applications is Big Data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Do you need Big Data Solution</a:t>
            </a:r>
            <a:endParaRPr lang="en-US" kern="0" dirty="0"/>
          </a:p>
        </p:txBody>
      </p:sp>
      <p:pic>
        <p:nvPicPr>
          <p:cNvPr id="1026" name="Picture 2" descr="Thor (Marvel Cinematic Universe)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9"/>
          <a:stretch/>
        </p:blipFill>
        <p:spPr bwMode="auto">
          <a:xfrm>
            <a:off x="4860032" y="2333972"/>
            <a:ext cx="3024336" cy="30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1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456384" cy="22322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transactions: </a:t>
            </a:r>
            <a:r>
              <a:rPr lang="en-US" sz="1800" dirty="0" smtClean="0"/>
              <a:t>e-commerce, payments, credit card spending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agencies:</a:t>
            </a:r>
            <a:r>
              <a:rPr lang="en-US" sz="1800" dirty="0" smtClean="0"/>
              <a:t> supply chain data, intra-day tick data from the exchange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5118864"/>
            <a:ext cx="84249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600" b="1" dirty="0">
                <a:solidFill>
                  <a:srgbClr val="00B050"/>
                </a:solidFill>
              </a:rPr>
              <a:t>Other ideas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Track </a:t>
            </a:r>
            <a:r>
              <a:rPr lang="en-US" sz="16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Mobile </a:t>
            </a:r>
            <a:r>
              <a:rPr lang="en-US" sz="1600" dirty="0"/>
              <a:t>payment </a:t>
            </a:r>
            <a:r>
              <a:rPr lang="en-US" sz="1600" dirty="0" smtClean="0"/>
              <a:t>transaction </a:t>
            </a:r>
            <a:r>
              <a:rPr lang="en-US" sz="1600" dirty="0"/>
              <a:t>used for in credit 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026" name="Picture 2" descr="24 Ways to Accept Payment in Australia [Cost Comparison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18" y="1556792"/>
            <a:ext cx="4366806" cy="328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yuu - Home |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50" y="4005064"/>
            <a:ext cx="1105802" cy="1105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3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But everyone is talking about Big Data, someone use it as it </a:t>
            </a:r>
            <a:r>
              <a:rPr lang="en-US" sz="1800" b="1" dirty="0" smtClean="0">
                <a:solidFill>
                  <a:srgbClr val="0070C0"/>
                </a:solidFill>
                <a:latin typeface="Arial" charset="0"/>
                <a:ea typeface="ＭＳ Ｐゴシック" charset="0"/>
                <a:cs typeface="ＭＳ Ｐゴシック" charset="0"/>
              </a:rPr>
              <a:t>sounds cool !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619672" y="2348880"/>
            <a:ext cx="4754893" cy="3696469"/>
            <a:chOff x="1317246" y="2610619"/>
            <a:chExt cx="4754893" cy="3696469"/>
          </a:xfrm>
        </p:grpSpPr>
        <p:pic>
          <p:nvPicPr>
            <p:cNvPr id="7" name="Picture 2" descr="hong kong street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246" y="2610619"/>
              <a:ext cx="4754893" cy="35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ferrari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4149080"/>
              <a:ext cx="2877344" cy="2158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99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3083767"/>
            <a:ext cx="6008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~ Appendix Section ~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214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Individuals: Social Media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32048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2"/>
              </a:rPr>
              <a:t>Apple </a:t>
            </a:r>
            <a:r>
              <a:rPr lang="en-US" sz="1800" dirty="0">
                <a:hlinkClick r:id="rId2"/>
              </a:rPr>
              <a:t>co-founder Steve </a:t>
            </a:r>
            <a:r>
              <a:rPr lang="en-US" sz="1800" dirty="0" smtClean="0">
                <a:hlinkClick r:id="rId2"/>
              </a:rPr>
              <a:t>Wozniak</a:t>
            </a:r>
            <a:r>
              <a:rPr lang="en-US" sz="1800" dirty="0" smtClean="0"/>
              <a:t>: </a:t>
            </a:r>
            <a:r>
              <a:rPr lang="en-US" sz="1800" i="1" dirty="0" smtClean="0"/>
              <a:t>"Apple </a:t>
            </a:r>
            <a:r>
              <a:rPr lang="en-US" sz="1800" i="1" dirty="0"/>
              <a:t>makes its money off of good products, not off of you," Wozniak said. "As they say, with Facebook, </a:t>
            </a:r>
            <a:r>
              <a:rPr lang="en-US" sz="1800" b="1" i="1" dirty="0">
                <a:solidFill>
                  <a:srgbClr val="0070C0"/>
                </a:solidFill>
              </a:rPr>
              <a:t>you are the </a:t>
            </a:r>
            <a:r>
              <a:rPr lang="en-US" sz="1800" b="1" i="1" dirty="0" smtClean="0">
                <a:solidFill>
                  <a:srgbClr val="0070C0"/>
                </a:solidFill>
              </a:rPr>
              <a:t>product</a:t>
            </a:r>
            <a:r>
              <a:rPr lang="en-US" sz="1800" i="1" dirty="0" smtClean="0"/>
              <a:t>.“</a:t>
            </a:r>
          </a:p>
          <a:p>
            <a:pPr marL="0" indent="0"/>
            <a:endParaRPr lang="en-US" sz="1800" i="1" dirty="0"/>
          </a:p>
          <a:p>
            <a:pPr marL="0" indent="0"/>
            <a:endParaRPr lang="en-US" sz="1800" i="1" dirty="0" smtClean="0"/>
          </a:p>
          <a:p>
            <a:pPr marL="0" indent="0"/>
            <a:r>
              <a:rPr lang="en-US" sz="1800" b="1" i="1" dirty="0" smtClean="0">
                <a:solidFill>
                  <a:srgbClr val="0070C0"/>
                </a:solidFill>
              </a:rPr>
              <a:t>TIME</a:t>
            </a:r>
            <a:r>
              <a:rPr lang="en-US" sz="1800" dirty="0"/>
              <a:t> Person of the </a:t>
            </a:r>
            <a:r>
              <a:rPr lang="en-US" sz="1800" dirty="0" smtClean="0"/>
              <a:t>Year 2006 </a:t>
            </a:r>
          </a:p>
          <a:p>
            <a:pPr marL="0" indent="0"/>
            <a:r>
              <a:rPr lang="en-US" sz="1800" dirty="0"/>
              <a:t>	</a:t>
            </a:r>
            <a:r>
              <a:rPr lang="en-US" sz="5400" dirty="0" smtClean="0">
                <a:solidFill>
                  <a:srgbClr val="0070C0"/>
                </a:solidFill>
              </a:rPr>
              <a:t>You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/>
            <a:endParaRPr lang="en-US" sz="1800" b="1" i="1" dirty="0" smtClean="0"/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 smtClean="0">
                <a:hlinkClick r:id="rId3"/>
              </a:rPr>
              <a:t>Google Trend in HK</a:t>
            </a:r>
            <a:endParaRPr lang="en-US" sz="1800" dirty="0"/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</p:txBody>
      </p:sp>
      <p:pic>
        <p:nvPicPr>
          <p:cNvPr id="6146" name="Picture 2" descr="time person of the year 2006 you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28800"/>
            <a:ext cx="3323643" cy="44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 bwMode="auto">
          <a:xfrm rot="10800000">
            <a:off x="2699792" y="5804918"/>
            <a:ext cx="79208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27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Lending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LendingClub</a:t>
            </a:r>
            <a:r>
              <a:rPr lang="en-US" sz="1600" dirty="0" smtClean="0"/>
              <a:t>. </a:t>
            </a:r>
            <a:r>
              <a:rPr lang="en-US" sz="1600" dirty="0"/>
              <a:t>enables individuals to borrow and </a:t>
            </a:r>
            <a:r>
              <a:rPr lang="en-US" sz="1600" dirty="0">
                <a:hlinkClick r:id="rId2"/>
              </a:rPr>
              <a:t>lend money</a:t>
            </a:r>
            <a:r>
              <a:rPr lang="en-US" sz="1600" dirty="0"/>
              <a:t> without the use of an official financial institution as an intermediary</a:t>
            </a:r>
            <a:br>
              <a:rPr lang="en-US" sz="1600" dirty="0"/>
            </a:b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438204" cy="33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28" y="3429000"/>
            <a:ext cx="3990591" cy="140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92080" y="537321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hlinkClick r:id="rId5"/>
              </a:rPr>
              <a:t>Monexo</a:t>
            </a:r>
            <a:r>
              <a:rPr lang="en-US" sz="1800" dirty="0" smtClean="0">
                <a:hlinkClick r:id="rId5"/>
              </a:rPr>
              <a:t> Lender</a:t>
            </a:r>
            <a:endParaRPr lang="en-US" sz="1800" dirty="0"/>
          </a:p>
        </p:txBody>
      </p:sp>
      <p:sp>
        <p:nvSpPr>
          <p:cNvPr id="2" name="Right Arrow 1"/>
          <p:cNvSpPr/>
          <p:nvPr/>
        </p:nvSpPr>
        <p:spPr bwMode="auto">
          <a:xfrm>
            <a:off x="4824028" y="5382508"/>
            <a:ext cx="46805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1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Insurance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Friendsurance</a:t>
            </a:r>
            <a:r>
              <a:rPr lang="en-US" sz="1600" dirty="0" smtClean="0"/>
              <a:t>: </a:t>
            </a:r>
            <a:r>
              <a:rPr lang="en-US" sz="1600" b="1" dirty="0"/>
              <a:t>P2P </a:t>
            </a:r>
            <a:r>
              <a:rPr lang="en-US" sz="1600" b="1" dirty="0" smtClean="0"/>
              <a:t>Insurance</a:t>
            </a:r>
            <a:r>
              <a:rPr lang="en-US" sz="1600" dirty="0" smtClean="0"/>
              <a:t>. </a:t>
            </a:r>
            <a:r>
              <a:rPr lang="en-US" sz="1600" dirty="0"/>
              <a:t>“If there are zero or just a few claims, the members of the group receive a share return from the cashback </a:t>
            </a:r>
            <a:r>
              <a:rPr lang="en-US" sz="1600" dirty="0" smtClean="0"/>
              <a:t>pool. Insurance </a:t>
            </a:r>
            <a:r>
              <a:rPr lang="en-US" sz="1600" dirty="0"/>
              <a:t>customers </a:t>
            </a:r>
            <a:r>
              <a:rPr lang="en-US" sz="1600" dirty="0" smtClean="0"/>
              <a:t>enjoy </a:t>
            </a:r>
            <a:r>
              <a:rPr lang="en-US" sz="1600" dirty="0"/>
              <a:t>full coverage and never pay more than they </a:t>
            </a:r>
            <a:r>
              <a:rPr lang="en-US" sz="1600" dirty="0" smtClean="0"/>
              <a:t>would.</a:t>
            </a: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74</a:t>
            </a:fld>
            <a:endParaRPr lang="en-US" sz="1400" dirty="0">
              <a:latin typeface="Arial" charset="0"/>
            </a:endParaRPr>
          </a:p>
        </p:txBody>
      </p:sp>
      <p:pic>
        <p:nvPicPr>
          <p:cNvPr id="15362" name="Picture 2" descr="Friendsurance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7" t="3685" r="14601" b="8454"/>
          <a:stretch/>
        </p:blipFill>
        <p:spPr bwMode="auto">
          <a:xfrm>
            <a:off x="3635896" y="2564904"/>
            <a:ext cx="504470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iendsurance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" y="3068960"/>
            <a:ext cx="385762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5877272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4"/>
              </a:rPr>
              <a:t>Mobile Data Plan P2P</a:t>
            </a:r>
            <a:endParaRPr lang="en-US" sz="2000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377305" y="5929245"/>
            <a:ext cx="360040" cy="3281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Insurance Apps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Manulife Move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AXA </a:t>
            </a:r>
            <a:r>
              <a:rPr lang="en-US" sz="2000" dirty="0" err="1" smtClean="0"/>
              <a:t>Xtra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FWD </a:t>
            </a:r>
            <a:r>
              <a:rPr lang="en-US" sz="2000" dirty="0" err="1" smtClean="0"/>
              <a:t>Drivamatics</a:t>
            </a: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75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manulifemove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2" y="2876278"/>
            <a:ext cx="5040560" cy="282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xa xtra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00808"/>
            <a:ext cx="4514392" cy="201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wd drivamatics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258" y="2876278"/>
            <a:ext cx="2627784" cy="346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98728" y="5849044"/>
            <a:ext cx="3181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5"/>
              </a:rPr>
              <a:t>HK Blue Insurance (by Aviva)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1894672" y="5849044"/>
            <a:ext cx="489204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Personal Health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184576" cy="165618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Iridology: </a:t>
            </a:r>
            <a:r>
              <a:rPr lang="en-US" sz="1800" dirty="0" err="1" smtClean="0">
                <a:hlinkClick r:id="rId2"/>
              </a:rPr>
              <a:t>BiliScreen</a:t>
            </a:r>
            <a:r>
              <a:rPr lang="en-US" sz="1800" dirty="0" smtClean="0">
                <a:hlinkClick r:id="rId2"/>
              </a:rPr>
              <a:t> </a:t>
            </a:r>
            <a:r>
              <a:rPr lang="en-US" sz="1800" dirty="0"/>
              <a:t>uses a </a:t>
            </a:r>
            <a:r>
              <a:rPr lang="en-US" sz="1800" b="1" dirty="0">
                <a:solidFill>
                  <a:srgbClr val="0070C0"/>
                </a:solidFill>
              </a:rPr>
              <a:t>smartphone camera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computer vision algorithms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machine learning tools </a:t>
            </a:r>
            <a:r>
              <a:rPr lang="en-US" sz="1800" dirty="0"/>
              <a:t>to detect increased bilirubin levels in a person’s sclera, or the white part of the </a:t>
            </a:r>
            <a:r>
              <a:rPr lang="en-US" sz="1800" dirty="0" smtClean="0"/>
              <a:t>eye</a:t>
            </a:r>
          </a:p>
          <a:p>
            <a:pPr marL="0" indent="0"/>
            <a:r>
              <a:rPr lang="en-US" sz="1800" dirty="0" smtClean="0"/>
              <a:t>	</a:t>
            </a:r>
          </a:p>
          <a:p>
            <a:pPr marL="0" indent="0"/>
            <a:r>
              <a:rPr lang="en-US" sz="1800" dirty="0">
                <a:solidFill>
                  <a:srgbClr val="00B050"/>
                </a:solidFill>
              </a:rPr>
              <a:t>	</a:t>
            </a:r>
            <a:endParaRPr lang="en-US" sz="1800" dirty="0" smtClean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76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 descr="iridology smartphone app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268760"/>
            <a:ext cx="248602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5085184"/>
            <a:ext cx="339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hlinkClick r:id="rId4"/>
              </a:rPr>
              <a:t>Selfie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Food for Diet Analysis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72" y="3935511"/>
            <a:ext cx="1390651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0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HSBC Ask Amy </a:t>
            </a:r>
            <a:r>
              <a:rPr lang="en-US" dirty="0" err="1" smtClean="0"/>
              <a:t>Chatbot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77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30177"/>
            <a:ext cx="4843032" cy="322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66147" y="257129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Give it a try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5544108" y="2528899"/>
            <a:ext cx="648072" cy="5040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1801" y="3789040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use </a:t>
            </a:r>
            <a:r>
              <a:rPr lang="en-US" sz="1600" dirty="0" err="1">
                <a:solidFill>
                  <a:srgbClr val="0070C0"/>
                </a:solidFill>
              </a:rPr>
              <a:t>whatsapp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smtClean="0">
                <a:solidFill>
                  <a:srgbClr val="0070C0"/>
                </a:solidFill>
              </a:rPr>
              <a:t>to </a:t>
            </a:r>
            <a:r>
              <a:rPr lang="en-US" sz="1600" dirty="0">
                <a:solidFill>
                  <a:srgbClr val="0070C0"/>
                </a:solidFill>
              </a:rPr>
              <a:t>train </a:t>
            </a:r>
            <a:r>
              <a:rPr lang="en-US" sz="1600" dirty="0" err="1">
                <a:solidFill>
                  <a:srgbClr val="0070C0"/>
                </a:solidFill>
              </a:rPr>
              <a:t>chatbot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Smiley Face 8"/>
          <p:cNvSpPr/>
          <p:nvPr/>
        </p:nvSpPr>
        <p:spPr bwMode="auto">
          <a:xfrm>
            <a:off x="6745757" y="4221088"/>
            <a:ext cx="516285" cy="448688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497" y="5085184"/>
            <a:ext cx="7666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Revamp </a:t>
            </a:r>
            <a:r>
              <a:rPr lang="en-US" sz="1600" dirty="0"/>
              <a:t>of </a:t>
            </a:r>
            <a:r>
              <a:rPr lang="en-US" sz="1600" b="1" dirty="0">
                <a:solidFill>
                  <a:srgbClr val="0070C0"/>
                </a:solidFill>
              </a:rPr>
              <a:t>1823 Website </a:t>
            </a:r>
            <a:r>
              <a:rPr lang="en-US" sz="1600" b="1" dirty="0" smtClean="0">
                <a:solidFill>
                  <a:srgbClr val="0070C0"/>
                </a:solidFill>
              </a:rPr>
              <a:t>with</a:t>
            </a:r>
            <a:r>
              <a:rPr lang="en-US" sz="1600" dirty="0" smtClean="0"/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Chatbot</a:t>
            </a:r>
            <a:r>
              <a:rPr lang="en-US" sz="1600" dirty="0"/>
              <a:t> Service, to facilitate the public </a:t>
            </a:r>
            <a:r>
              <a:rPr lang="en-US" sz="1600" dirty="0" smtClean="0"/>
              <a:t>to </a:t>
            </a:r>
            <a:r>
              <a:rPr lang="en-US" sz="1600" dirty="0"/>
              <a:t>to access government information more directly and to answer simple </a:t>
            </a:r>
            <a:r>
              <a:rPr lang="en-US" sz="1600" dirty="0" smtClean="0"/>
              <a:t>enquiries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4"/>
              </a:rPr>
              <a:t>South Korean virtual girl iPhone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4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Amazon Alexa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78</a:t>
            </a:fld>
            <a:endParaRPr lang="en-US" sz="1400" dirty="0">
              <a:latin typeface="Arial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04196" y="1628800"/>
            <a:ext cx="8815576" cy="3491654"/>
            <a:chOff x="244565" y="2253159"/>
            <a:chExt cx="8815576" cy="349165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9A44D44-26E3-8F4F-AE1E-030ABFFA7422}"/>
                </a:ext>
              </a:extLst>
            </p:cNvPr>
            <p:cNvCxnSpPr>
              <a:cxnSpLocks/>
            </p:cNvCxnSpPr>
            <p:nvPr/>
          </p:nvCxnSpPr>
          <p:spPr>
            <a:xfrm>
              <a:off x="5063561" y="3109863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EA0FD7-3C1D-CF46-991A-8F72EC5542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4204" y="3013998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B3795EF-BCEA-B343-8754-338E459D70EB}"/>
                </a:ext>
              </a:extLst>
            </p:cNvPr>
            <p:cNvCxnSpPr>
              <a:cxnSpLocks/>
            </p:cNvCxnSpPr>
            <p:nvPr/>
          </p:nvCxnSpPr>
          <p:spPr>
            <a:xfrm>
              <a:off x="3761350" y="2823015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D5B1E1-3B69-1742-BE9E-23DEB7AEDAC5}"/>
                </a:ext>
              </a:extLst>
            </p:cNvPr>
            <p:cNvCxnSpPr>
              <a:cxnSpLocks/>
            </p:cNvCxnSpPr>
            <p:nvPr/>
          </p:nvCxnSpPr>
          <p:spPr>
            <a:xfrm>
              <a:off x="6700268" y="2812154"/>
              <a:ext cx="886" cy="18371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ular Callout 7">
              <a:extLst>
                <a:ext uri="{FF2B5EF4-FFF2-40B4-BE49-F238E27FC236}">
                  <a16:creationId xmlns:a16="http://schemas.microsoft.com/office/drawing/2014/main" id="{4B47726D-4FA4-8C44-8D8C-BAFF86C11266}"/>
                </a:ext>
              </a:extLst>
            </p:cNvPr>
            <p:cNvSpPr/>
            <p:nvPr/>
          </p:nvSpPr>
          <p:spPr>
            <a:xfrm>
              <a:off x="5944139" y="2998099"/>
              <a:ext cx="1513143" cy="1455914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you. Your credit card is now unlocked and you should be able to proceed with the transaction.</a:t>
              </a:r>
            </a:p>
          </p:txBody>
        </p:sp>
        <p:sp>
          <p:nvSpPr>
            <p:cNvPr id="13" name="Oval Callout 5">
              <a:extLst>
                <a:ext uri="{FF2B5EF4-FFF2-40B4-BE49-F238E27FC236}">
                  <a16:creationId xmlns:a16="http://schemas.microsoft.com/office/drawing/2014/main" id="{7C66B868-F350-A541-8B63-08368B3D5118}"/>
                </a:ext>
              </a:extLst>
            </p:cNvPr>
            <p:cNvSpPr/>
            <p:nvPr/>
          </p:nvSpPr>
          <p:spPr>
            <a:xfrm>
              <a:off x="4685237" y="3003397"/>
              <a:ext cx="1056727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Sure, the code is 12345.</a:t>
              </a:r>
            </a:p>
          </p:txBody>
        </p:sp>
        <p:sp>
          <p:nvSpPr>
            <p:cNvPr id="14" name="Oval Callout 5">
              <a:extLst>
                <a:ext uri="{FF2B5EF4-FFF2-40B4-BE49-F238E27FC236}">
                  <a16:creationId xmlns:a16="http://schemas.microsoft.com/office/drawing/2014/main" id="{D3B13B7D-371A-4B44-8526-CA4AF2172502}"/>
                </a:ext>
              </a:extLst>
            </p:cNvPr>
            <p:cNvSpPr/>
            <p:nvPr/>
          </p:nvSpPr>
          <p:spPr>
            <a:xfrm>
              <a:off x="7658650" y="2996748"/>
              <a:ext cx="994410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Great,</a:t>
              </a:r>
              <a:b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you!</a:t>
              </a:r>
            </a:p>
          </p:txBody>
        </p:sp>
        <p:sp>
          <p:nvSpPr>
            <p:cNvPr id="15" name="Oval Callout 5">
              <a:extLst>
                <a:ext uri="{FF2B5EF4-FFF2-40B4-BE49-F238E27FC236}">
                  <a16:creationId xmlns:a16="http://schemas.microsoft.com/office/drawing/2014/main" id="{942262AB-9BBA-8F46-B498-9623371AE2D4}"/>
                </a:ext>
              </a:extLst>
            </p:cNvPr>
            <p:cNvSpPr/>
            <p:nvPr/>
          </p:nvSpPr>
          <p:spPr>
            <a:xfrm>
              <a:off x="2209189" y="3712662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Dip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CD29F9-CB50-844A-98DF-2DFD2C84C2A4}"/>
                </a:ext>
              </a:extLst>
            </p:cNvPr>
            <p:cNvSpPr/>
            <p:nvPr/>
          </p:nvSpPr>
          <p:spPr>
            <a:xfrm>
              <a:off x="2338389" y="3137720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25ADD46-F90C-324C-AB8D-33AD58C18C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9733" y="2623519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474">
              <a:extLst>
                <a:ext uri="{FF2B5EF4-FFF2-40B4-BE49-F238E27FC236}">
                  <a16:creationId xmlns:a16="http://schemas.microsoft.com/office/drawing/2014/main" id="{A8C3703F-C8B3-E949-9DE9-2BB0D5B3685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61409" y="3295725"/>
              <a:ext cx="296649" cy="241533"/>
            </a:xfrm>
            <a:custGeom>
              <a:avLst/>
              <a:gdLst>
                <a:gd name="T0" fmla="*/ 9 w 155"/>
                <a:gd name="T1" fmla="*/ 19 h 126"/>
                <a:gd name="T2" fmla="*/ 9 w 155"/>
                <a:gd name="T3" fmla="*/ 116 h 126"/>
                <a:gd name="T4" fmla="*/ 145 w 155"/>
                <a:gd name="T5" fmla="*/ 116 h 126"/>
                <a:gd name="T6" fmla="*/ 145 w 155"/>
                <a:gd name="T7" fmla="*/ 19 h 126"/>
                <a:gd name="T8" fmla="*/ 9 w 155"/>
                <a:gd name="T9" fmla="*/ 19 h 126"/>
                <a:gd name="T10" fmla="*/ 155 w 155"/>
                <a:gd name="T11" fmla="*/ 0 h 126"/>
                <a:gd name="T12" fmla="*/ 155 w 155"/>
                <a:gd name="T13" fmla="*/ 126 h 126"/>
                <a:gd name="T14" fmla="*/ 0 w 155"/>
                <a:gd name="T15" fmla="*/ 126 h 126"/>
                <a:gd name="T16" fmla="*/ 0 w 155"/>
                <a:gd name="T17" fmla="*/ 0 h 126"/>
                <a:gd name="T18" fmla="*/ 155 w 155"/>
                <a:gd name="T19" fmla="*/ 0 h 126"/>
                <a:gd name="T20" fmla="*/ 78 w 155"/>
                <a:gd name="T21" fmla="*/ 49 h 126"/>
                <a:gd name="T22" fmla="*/ 96 w 155"/>
                <a:gd name="T23" fmla="*/ 29 h 126"/>
                <a:gd name="T24" fmla="*/ 114 w 155"/>
                <a:gd name="T25" fmla="*/ 49 h 126"/>
                <a:gd name="T26" fmla="*/ 96 w 155"/>
                <a:gd name="T27" fmla="*/ 68 h 126"/>
                <a:gd name="T28" fmla="*/ 78 w 155"/>
                <a:gd name="T29" fmla="*/ 49 h 126"/>
                <a:gd name="T30" fmla="*/ 19 w 155"/>
                <a:gd name="T31" fmla="*/ 39 h 126"/>
                <a:gd name="T32" fmla="*/ 68 w 155"/>
                <a:gd name="T33" fmla="*/ 39 h 126"/>
                <a:gd name="T34" fmla="*/ 68 w 155"/>
                <a:gd name="T35" fmla="*/ 48 h 126"/>
                <a:gd name="T36" fmla="*/ 19 w 155"/>
                <a:gd name="T37" fmla="*/ 48 h 126"/>
                <a:gd name="T38" fmla="*/ 19 w 155"/>
                <a:gd name="T39" fmla="*/ 39 h 126"/>
                <a:gd name="T40" fmla="*/ 19 w 155"/>
                <a:gd name="T41" fmla="*/ 58 h 126"/>
                <a:gd name="T42" fmla="*/ 68 w 155"/>
                <a:gd name="T43" fmla="*/ 58 h 126"/>
                <a:gd name="T44" fmla="*/ 68 w 155"/>
                <a:gd name="T45" fmla="*/ 68 h 126"/>
                <a:gd name="T46" fmla="*/ 19 w 155"/>
                <a:gd name="T47" fmla="*/ 68 h 126"/>
                <a:gd name="T48" fmla="*/ 19 w 155"/>
                <a:gd name="T49" fmla="*/ 58 h 126"/>
                <a:gd name="T50" fmla="*/ 19 w 155"/>
                <a:gd name="T51" fmla="*/ 78 h 126"/>
                <a:gd name="T52" fmla="*/ 48 w 155"/>
                <a:gd name="T53" fmla="*/ 78 h 126"/>
                <a:gd name="T54" fmla="*/ 48 w 155"/>
                <a:gd name="T55" fmla="*/ 87 h 126"/>
                <a:gd name="T56" fmla="*/ 19 w 155"/>
                <a:gd name="T57" fmla="*/ 87 h 126"/>
                <a:gd name="T58" fmla="*/ 19 w 155"/>
                <a:gd name="T59" fmla="*/ 78 h 126"/>
                <a:gd name="T60" fmla="*/ 65 w 155"/>
                <a:gd name="T61" fmla="*/ 77 h 126"/>
                <a:gd name="T62" fmla="*/ 128 w 155"/>
                <a:gd name="T63" fmla="*/ 77 h 126"/>
                <a:gd name="T64" fmla="*/ 136 w 155"/>
                <a:gd name="T65" fmla="*/ 92 h 126"/>
                <a:gd name="T66" fmla="*/ 136 w 155"/>
                <a:gd name="T67" fmla="*/ 107 h 126"/>
                <a:gd name="T68" fmla="*/ 58 w 155"/>
                <a:gd name="T69" fmla="*/ 107 h 126"/>
                <a:gd name="T70" fmla="*/ 58 w 155"/>
                <a:gd name="T71" fmla="*/ 92 h 126"/>
                <a:gd name="T72" fmla="*/ 65 w 155"/>
                <a:gd name="T7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126">
                  <a:moveTo>
                    <a:pt x="9" y="19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96" y="19"/>
                    <a:pt x="38" y="19"/>
                    <a:pt x="9" y="19"/>
                  </a:cubicBezTo>
                  <a:close/>
                  <a:moveTo>
                    <a:pt x="155" y="0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116" y="0"/>
                    <a:pt x="155" y="0"/>
                  </a:cubicBezTo>
                  <a:close/>
                  <a:moveTo>
                    <a:pt x="78" y="49"/>
                  </a:moveTo>
                  <a:cubicBezTo>
                    <a:pt x="78" y="38"/>
                    <a:pt x="86" y="29"/>
                    <a:pt x="96" y="29"/>
                  </a:cubicBezTo>
                  <a:cubicBezTo>
                    <a:pt x="106" y="29"/>
                    <a:pt x="114" y="38"/>
                    <a:pt x="114" y="49"/>
                  </a:cubicBezTo>
                  <a:cubicBezTo>
                    <a:pt x="114" y="59"/>
                    <a:pt x="106" y="68"/>
                    <a:pt x="96" y="68"/>
                  </a:cubicBezTo>
                  <a:cubicBezTo>
                    <a:pt x="86" y="68"/>
                    <a:pt x="78" y="59"/>
                    <a:pt x="78" y="49"/>
                  </a:cubicBezTo>
                  <a:close/>
                  <a:moveTo>
                    <a:pt x="19" y="39"/>
                  </a:moveTo>
                  <a:cubicBezTo>
                    <a:pt x="68" y="39"/>
                    <a:pt x="68" y="39"/>
                    <a:pt x="68" y="3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19" y="48"/>
                    <a:pt x="19" y="48"/>
                    <a:pt x="19" y="48"/>
                  </a:cubicBezTo>
                  <a:lnTo>
                    <a:pt x="19" y="39"/>
                  </a:lnTo>
                  <a:close/>
                  <a:moveTo>
                    <a:pt x="19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9" y="68"/>
                    <a:pt x="19" y="68"/>
                    <a:pt x="19" y="68"/>
                  </a:cubicBezTo>
                  <a:lnTo>
                    <a:pt x="19" y="58"/>
                  </a:lnTo>
                  <a:close/>
                  <a:moveTo>
                    <a:pt x="19" y="78"/>
                  </a:moveTo>
                  <a:cubicBezTo>
                    <a:pt x="48" y="78"/>
                    <a:pt x="48" y="78"/>
                    <a:pt x="48" y="7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19" y="78"/>
                  </a:lnTo>
                  <a:close/>
                  <a:moveTo>
                    <a:pt x="65" y="77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32" y="77"/>
                    <a:pt x="136" y="84"/>
                    <a:pt x="136" y="92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84"/>
                    <a:pt x="61" y="77"/>
                    <a:pt x="65" y="7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9" name="Oval Callout 5">
              <a:extLst>
                <a:ext uri="{FF2B5EF4-FFF2-40B4-BE49-F238E27FC236}">
                  <a16:creationId xmlns:a16="http://schemas.microsoft.com/office/drawing/2014/main" id="{768F76CB-8A18-DD41-9055-10C24279646E}"/>
                </a:ext>
              </a:extLst>
            </p:cNvPr>
            <p:cNvSpPr/>
            <p:nvPr/>
          </p:nvSpPr>
          <p:spPr>
            <a:xfrm>
              <a:off x="1366322" y="3722415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CRM content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6DDBEB-4FDB-B644-9F27-049F30B6B29B}"/>
                </a:ext>
              </a:extLst>
            </p:cNvPr>
            <p:cNvSpPr/>
            <p:nvPr/>
          </p:nvSpPr>
          <p:spPr>
            <a:xfrm>
              <a:off x="1495523" y="3149736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5538C68-C96E-0A40-A325-B0F7AB9BA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6707" y="2635536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BF698181-1901-BC4A-85ED-38E551A66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854" y="3277418"/>
              <a:ext cx="304026" cy="307562"/>
            </a:xfrm>
            <a:custGeom>
              <a:avLst/>
              <a:gdLst>
                <a:gd name="T0" fmla="*/ 340 w 340"/>
                <a:gd name="T1" fmla="*/ 91 h 344"/>
                <a:gd name="T2" fmla="*/ 340 w 340"/>
                <a:gd name="T3" fmla="*/ 49 h 344"/>
                <a:gd name="T4" fmla="*/ 318 w 340"/>
                <a:gd name="T5" fmla="*/ 37 h 344"/>
                <a:gd name="T6" fmla="*/ 318 w 340"/>
                <a:gd name="T7" fmla="*/ 12 h 344"/>
                <a:gd name="T8" fmla="*/ 306 w 340"/>
                <a:gd name="T9" fmla="*/ 0 h 344"/>
                <a:gd name="T10" fmla="*/ 79 w 340"/>
                <a:gd name="T11" fmla="*/ 0 h 344"/>
                <a:gd name="T12" fmla="*/ 28 w 340"/>
                <a:gd name="T13" fmla="*/ 24 h 344"/>
                <a:gd name="T14" fmla="*/ 28 w 340"/>
                <a:gd name="T15" fmla="*/ 55 h 344"/>
                <a:gd name="T16" fmla="*/ 0 w 340"/>
                <a:gd name="T17" fmla="*/ 85 h 344"/>
                <a:gd name="T18" fmla="*/ 28 w 340"/>
                <a:gd name="T19" fmla="*/ 115 h 344"/>
                <a:gd name="T20" fmla="*/ 28 w 340"/>
                <a:gd name="T21" fmla="*/ 235 h 344"/>
                <a:gd name="T22" fmla="*/ 0 w 340"/>
                <a:gd name="T23" fmla="*/ 265 h 344"/>
                <a:gd name="T24" fmla="*/ 28 w 340"/>
                <a:gd name="T25" fmla="*/ 295 h 344"/>
                <a:gd name="T26" fmla="*/ 28 w 340"/>
                <a:gd name="T27" fmla="*/ 320 h 344"/>
                <a:gd name="T28" fmla="*/ 79 w 340"/>
                <a:gd name="T29" fmla="*/ 344 h 344"/>
                <a:gd name="T30" fmla="*/ 274 w 340"/>
                <a:gd name="T31" fmla="*/ 344 h 344"/>
                <a:gd name="T32" fmla="*/ 286 w 340"/>
                <a:gd name="T33" fmla="*/ 332 h 344"/>
                <a:gd name="T34" fmla="*/ 286 w 340"/>
                <a:gd name="T35" fmla="*/ 38 h 344"/>
                <a:gd name="T36" fmla="*/ 280 w 340"/>
                <a:gd name="T37" fmla="*/ 32 h 344"/>
                <a:gd name="T38" fmla="*/ 79 w 340"/>
                <a:gd name="T39" fmla="*/ 32 h 344"/>
                <a:gd name="T40" fmla="*/ 46 w 340"/>
                <a:gd name="T41" fmla="*/ 24 h 344"/>
                <a:gd name="T42" fmla="*/ 79 w 340"/>
                <a:gd name="T43" fmla="*/ 16 h 344"/>
                <a:gd name="T44" fmla="*/ 296 w 340"/>
                <a:gd name="T45" fmla="*/ 16 h 344"/>
                <a:gd name="T46" fmla="*/ 302 w 340"/>
                <a:gd name="T47" fmla="*/ 22 h 344"/>
                <a:gd name="T48" fmla="*/ 302 w 340"/>
                <a:gd name="T49" fmla="*/ 328 h 344"/>
                <a:gd name="T50" fmla="*/ 306 w 340"/>
                <a:gd name="T51" fmla="*/ 328 h 344"/>
                <a:gd name="T52" fmla="*/ 318 w 340"/>
                <a:gd name="T53" fmla="*/ 316 h 344"/>
                <a:gd name="T54" fmla="*/ 318 w 340"/>
                <a:gd name="T55" fmla="*/ 189 h 344"/>
                <a:gd name="T56" fmla="*/ 340 w 340"/>
                <a:gd name="T57" fmla="*/ 177 h 344"/>
                <a:gd name="T58" fmla="*/ 340 w 340"/>
                <a:gd name="T59" fmla="*/ 134 h 344"/>
                <a:gd name="T60" fmla="*/ 318 w 340"/>
                <a:gd name="T61" fmla="*/ 122 h 344"/>
                <a:gd name="T62" fmla="*/ 318 w 340"/>
                <a:gd name="T63" fmla="*/ 103 h 344"/>
                <a:gd name="T64" fmla="*/ 340 w 340"/>
                <a:gd name="T65" fmla="*/ 91 h 344"/>
                <a:gd name="T66" fmla="*/ 174 w 340"/>
                <a:gd name="T67" fmla="*/ 90 h 344"/>
                <a:gd name="T68" fmla="*/ 194 w 340"/>
                <a:gd name="T69" fmla="*/ 93 h 344"/>
                <a:gd name="T70" fmla="*/ 204 w 340"/>
                <a:gd name="T71" fmla="*/ 96 h 344"/>
                <a:gd name="T72" fmla="*/ 205 w 340"/>
                <a:gd name="T73" fmla="*/ 99 h 344"/>
                <a:gd name="T74" fmla="*/ 190 w 340"/>
                <a:gd name="T75" fmla="*/ 149 h 344"/>
                <a:gd name="T76" fmla="*/ 188 w 340"/>
                <a:gd name="T77" fmla="*/ 150 h 344"/>
                <a:gd name="T78" fmla="*/ 178 w 340"/>
                <a:gd name="T79" fmla="*/ 147 h 344"/>
                <a:gd name="T80" fmla="*/ 170 w 340"/>
                <a:gd name="T81" fmla="*/ 146 h 344"/>
                <a:gd name="T82" fmla="*/ 153 w 340"/>
                <a:gd name="T83" fmla="*/ 187 h 344"/>
                <a:gd name="T84" fmla="*/ 170 w 340"/>
                <a:gd name="T85" fmla="*/ 228 h 344"/>
                <a:gd name="T86" fmla="*/ 178 w 340"/>
                <a:gd name="T87" fmla="*/ 227 h 344"/>
                <a:gd name="T88" fmla="*/ 188 w 340"/>
                <a:gd name="T89" fmla="*/ 224 h 344"/>
                <a:gd name="T90" fmla="*/ 190 w 340"/>
                <a:gd name="T91" fmla="*/ 225 h 344"/>
                <a:gd name="T92" fmla="*/ 205 w 340"/>
                <a:gd name="T93" fmla="*/ 275 h 344"/>
                <a:gd name="T94" fmla="*/ 204 w 340"/>
                <a:gd name="T95" fmla="*/ 278 h 344"/>
                <a:gd name="T96" fmla="*/ 194 w 340"/>
                <a:gd name="T97" fmla="*/ 281 h 344"/>
                <a:gd name="T98" fmla="*/ 174 w 340"/>
                <a:gd name="T99" fmla="*/ 284 h 344"/>
                <a:gd name="T100" fmla="*/ 121 w 340"/>
                <a:gd name="T101" fmla="*/ 187 h 344"/>
                <a:gd name="T102" fmla="*/ 174 w 340"/>
                <a:gd name="T103" fmla="*/ 90 h 344"/>
                <a:gd name="T104" fmla="*/ 28 w 340"/>
                <a:gd name="T105" fmla="*/ 277 h 344"/>
                <a:gd name="T106" fmla="*/ 12 w 340"/>
                <a:gd name="T107" fmla="*/ 265 h 344"/>
                <a:gd name="T108" fmla="*/ 28 w 340"/>
                <a:gd name="T109" fmla="*/ 253 h 344"/>
                <a:gd name="T110" fmla="*/ 45 w 340"/>
                <a:gd name="T111" fmla="*/ 265 h 344"/>
                <a:gd name="T112" fmla="*/ 28 w 340"/>
                <a:gd name="T113" fmla="*/ 277 h 344"/>
                <a:gd name="T114" fmla="*/ 28 w 340"/>
                <a:gd name="T115" fmla="*/ 97 h 344"/>
                <a:gd name="T116" fmla="*/ 12 w 340"/>
                <a:gd name="T117" fmla="*/ 85 h 344"/>
                <a:gd name="T118" fmla="*/ 28 w 340"/>
                <a:gd name="T119" fmla="*/ 74 h 344"/>
                <a:gd name="T120" fmla="*/ 45 w 340"/>
                <a:gd name="T121" fmla="*/ 85 h 344"/>
                <a:gd name="T122" fmla="*/ 28 w 340"/>
                <a:gd name="T123" fmla="*/ 9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0" h="344">
                  <a:moveTo>
                    <a:pt x="340" y="91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5"/>
                    <a:pt x="312" y="0"/>
                    <a:pt x="30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1" y="0"/>
                    <a:pt x="28" y="11"/>
                    <a:pt x="28" y="2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12" y="57"/>
                    <a:pt x="0" y="70"/>
                    <a:pt x="0" y="85"/>
                  </a:cubicBezTo>
                  <a:cubicBezTo>
                    <a:pt x="0" y="101"/>
                    <a:pt x="12" y="113"/>
                    <a:pt x="28" y="11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12" y="237"/>
                    <a:pt x="0" y="250"/>
                    <a:pt x="0" y="265"/>
                  </a:cubicBezTo>
                  <a:cubicBezTo>
                    <a:pt x="0" y="280"/>
                    <a:pt x="12" y="293"/>
                    <a:pt x="28" y="295"/>
                  </a:cubicBezTo>
                  <a:cubicBezTo>
                    <a:pt x="28" y="320"/>
                    <a:pt x="28" y="320"/>
                    <a:pt x="28" y="320"/>
                  </a:cubicBezTo>
                  <a:cubicBezTo>
                    <a:pt x="28" y="334"/>
                    <a:pt x="51" y="344"/>
                    <a:pt x="79" y="344"/>
                  </a:cubicBezTo>
                  <a:cubicBezTo>
                    <a:pt x="274" y="344"/>
                    <a:pt x="274" y="344"/>
                    <a:pt x="274" y="344"/>
                  </a:cubicBezTo>
                  <a:cubicBezTo>
                    <a:pt x="280" y="344"/>
                    <a:pt x="286" y="339"/>
                    <a:pt x="286" y="332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6" y="35"/>
                    <a:pt x="283" y="32"/>
                    <a:pt x="280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61" y="32"/>
                    <a:pt x="50" y="27"/>
                    <a:pt x="46" y="24"/>
                  </a:cubicBezTo>
                  <a:cubicBezTo>
                    <a:pt x="50" y="21"/>
                    <a:pt x="61" y="16"/>
                    <a:pt x="79" y="16"/>
                  </a:cubicBezTo>
                  <a:cubicBezTo>
                    <a:pt x="296" y="16"/>
                    <a:pt x="296" y="16"/>
                    <a:pt x="296" y="16"/>
                  </a:cubicBezTo>
                  <a:cubicBezTo>
                    <a:pt x="299" y="16"/>
                    <a:pt x="302" y="19"/>
                    <a:pt x="302" y="22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6" y="328"/>
                    <a:pt x="306" y="328"/>
                    <a:pt x="306" y="328"/>
                  </a:cubicBezTo>
                  <a:cubicBezTo>
                    <a:pt x="312" y="328"/>
                    <a:pt x="318" y="323"/>
                    <a:pt x="318" y="316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40" y="177"/>
                    <a:pt x="340" y="177"/>
                    <a:pt x="340" y="177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18" y="122"/>
                    <a:pt x="318" y="122"/>
                    <a:pt x="318" y="122"/>
                  </a:cubicBezTo>
                  <a:cubicBezTo>
                    <a:pt x="318" y="103"/>
                    <a:pt x="318" y="103"/>
                    <a:pt x="318" y="103"/>
                  </a:cubicBezTo>
                  <a:lnTo>
                    <a:pt x="340" y="91"/>
                  </a:lnTo>
                  <a:close/>
                  <a:moveTo>
                    <a:pt x="174" y="90"/>
                  </a:moveTo>
                  <a:cubicBezTo>
                    <a:pt x="181" y="90"/>
                    <a:pt x="187" y="91"/>
                    <a:pt x="194" y="93"/>
                  </a:cubicBezTo>
                  <a:cubicBezTo>
                    <a:pt x="204" y="96"/>
                    <a:pt x="204" y="96"/>
                    <a:pt x="204" y="96"/>
                  </a:cubicBezTo>
                  <a:cubicBezTo>
                    <a:pt x="205" y="97"/>
                    <a:pt x="206" y="98"/>
                    <a:pt x="205" y="99"/>
                  </a:cubicBezTo>
                  <a:cubicBezTo>
                    <a:pt x="190" y="149"/>
                    <a:pt x="190" y="149"/>
                    <a:pt x="190" y="149"/>
                  </a:cubicBezTo>
                  <a:cubicBezTo>
                    <a:pt x="190" y="150"/>
                    <a:pt x="189" y="151"/>
                    <a:pt x="188" y="150"/>
                  </a:cubicBezTo>
                  <a:cubicBezTo>
                    <a:pt x="178" y="147"/>
                    <a:pt x="178" y="147"/>
                    <a:pt x="178" y="147"/>
                  </a:cubicBezTo>
                  <a:cubicBezTo>
                    <a:pt x="175" y="147"/>
                    <a:pt x="172" y="146"/>
                    <a:pt x="170" y="146"/>
                  </a:cubicBezTo>
                  <a:cubicBezTo>
                    <a:pt x="158" y="146"/>
                    <a:pt x="153" y="156"/>
                    <a:pt x="153" y="187"/>
                  </a:cubicBezTo>
                  <a:cubicBezTo>
                    <a:pt x="153" y="218"/>
                    <a:pt x="158" y="228"/>
                    <a:pt x="170" y="228"/>
                  </a:cubicBezTo>
                  <a:cubicBezTo>
                    <a:pt x="172" y="228"/>
                    <a:pt x="175" y="227"/>
                    <a:pt x="178" y="227"/>
                  </a:cubicBezTo>
                  <a:cubicBezTo>
                    <a:pt x="188" y="224"/>
                    <a:pt x="188" y="224"/>
                    <a:pt x="188" y="224"/>
                  </a:cubicBezTo>
                  <a:cubicBezTo>
                    <a:pt x="189" y="223"/>
                    <a:pt x="190" y="224"/>
                    <a:pt x="190" y="225"/>
                  </a:cubicBezTo>
                  <a:cubicBezTo>
                    <a:pt x="205" y="275"/>
                    <a:pt x="205" y="275"/>
                    <a:pt x="205" y="275"/>
                  </a:cubicBezTo>
                  <a:cubicBezTo>
                    <a:pt x="206" y="276"/>
                    <a:pt x="205" y="277"/>
                    <a:pt x="204" y="278"/>
                  </a:cubicBezTo>
                  <a:cubicBezTo>
                    <a:pt x="194" y="281"/>
                    <a:pt x="194" y="281"/>
                    <a:pt x="194" y="281"/>
                  </a:cubicBezTo>
                  <a:cubicBezTo>
                    <a:pt x="187" y="283"/>
                    <a:pt x="181" y="284"/>
                    <a:pt x="174" y="284"/>
                  </a:cubicBezTo>
                  <a:cubicBezTo>
                    <a:pt x="144" y="284"/>
                    <a:pt x="121" y="258"/>
                    <a:pt x="121" y="187"/>
                  </a:cubicBezTo>
                  <a:cubicBezTo>
                    <a:pt x="121" y="116"/>
                    <a:pt x="144" y="90"/>
                    <a:pt x="174" y="90"/>
                  </a:cubicBezTo>
                  <a:close/>
                  <a:moveTo>
                    <a:pt x="28" y="277"/>
                  </a:moveTo>
                  <a:cubicBezTo>
                    <a:pt x="19" y="277"/>
                    <a:pt x="12" y="271"/>
                    <a:pt x="12" y="265"/>
                  </a:cubicBezTo>
                  <a:cubicBezTo>
                    <a:pt x="12" y="259"/>
                    <a:pt x="19" y="253"/>
                    <a:pt x="28" y="253"/>
                  </a:cubicBezTo>
                  <a:cubicBezTo>
                    <a:pt x="37" y="253"/>
                    <a:pt x="45" y="259"/>
                    <a:pt x="45" y="265"/>
                  </a:cubicBezTo>
                  <a:cubicBezTo>
                    <a:pt x="45" y="271"/>
                    <a:pt x="37" y="277"/>
                    <a:pt x="28" y="277"/>
                  </a:cubicBezTo>
                  <a:close/>
                  <a:moveTo>
                    <a:pt x="28" y="97"/>
                  </a:moveTo>
                  <a:cubicBezTo>
                    <a:pt x="19" y="97"/>
                    <a:pt x="12" y="92"/>
                    <a:pt x="12" y="85"/>
                  </a:cubicBezTo>
                  <a:cubicBezTo>
                    <a:pt x="12" y="79"/>
                    <a:pt x="19" y="74"/>
                    <a:pt x="28" y="74"/>
                  </a:cubicBezTo>
                  <a:cubicBezTo>
                    <a:pt x="37" y="74"/>
                    <a:pt x="45" y="79"/>
                    <a:pt x="45" y="85"/>
                  </a:cubicBezTo>
                  <a:cubicBezTo>
                    <a:pt x="45" y="92"/>
                    <a:pt x="37" y="97"/>
                    <a:pt x="28" y="9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" name="Rectangular Callout 2">
              <a:extLst>
                <a:ext uri="{FF2B5EF4-FFF2-40B4-BE49-F238E27FC236}">
                  <a16:creationId xmlns:a16="http://schemas.microsoft.com/office/drawing/2014/main" id="{976400B3-5979-E044-8EF9-8A0D43D6EDB7}"/>
                </a:ext>
              </a:extLst>
            </p:cNvPr>
            <p:cNvSpPr/>
            <p:nvPr/>
          </p:nvSpPr>
          <p:spPr>
            <a:xfrm>
              <a:off x="3016676" y="3006908"/>
              <a:ext cx="1539360" cy="1723787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 Nikki Wolf,</a:t>
              </a:r>
              <a:b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based on unusual activity, we have locked your Credit Card. Is your call related to this? If so, please enter the onetime code sent to your phone.</a:t>
              </a:r>
            </a:p>
          </p:txBody>
        </p:sp>
        <p:sp>
          <p:nvSpPr>
            <p:cNvPr id="24" name="Oval Callout 5">
              <a:extLst>
                <a:ext uri="{FF2B5EF4-FFF2-40B4-BE49-F238E27FC236}">
                  <a16:creationId xmlns:a16="http://schemas.microsoft.com/office/drawing/2014/main" id="{BA9D7227-3166-064E-AA2D-78B63B438AD0}"/>
                </a:ext>
              </a:extLst>
            </p:cNvPr>
            <p:cNvSpPr/>
            <p:nvPr/>
          </p:nvSpPr>
          <p:spPr>
            <a:xfrm>
              <a:off x="683739" y="2853763"/>
              <a:ext cx="765382" cy="5899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Incoming</a:t>
              </a:r>
              <a:b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customer call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665D8A2-F9EF-C844-B6B9-F6E6F0DBC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40393" y="2538888"/>
              <a:ext cx="358710" cy="72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823889-9D06-B147-8D1F-13101C3E4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94" y="2553380"/>
              <a:ext cx="919373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4E64AF7-73F1-2248-A870-A67230B0D9E7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381103" y="2542926"/>
              <a:ext cx="2104273" cy="10455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576F63-E14E-D64A-BFB0-030946E2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388" y="2553380"/>
              <a:ext cx="940906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E95AC0-3399-C841-A53C-E8F6E101ED8F}"/>
                </a:ext>
              </a:extLst>
            </p:cNvPr>
            <p:cNvCxnSpPr>
              <a:cxnSpLocks/>
            </p:cNvCxnSpPr>
            <p:nvPr/>
          </p:nvCxnSpPr>
          <p:spPr>
            <a:xfrm>
              <a:off x="4038211" y="2546090"/>
              <a:ext cx="89205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193E687-CFAF-034E-B862-D290E9FCA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682" y="2543358"/>
              <a:ext cx="235767" cy="1277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24D7470-83A2-604B-A572-5C8874A09EC8}"/>
                </a:ext>
              </a:extLst>
            </p:cNvPr>
            <p:cNvSpPr/>
            <p:nvPr/>
          </p:nvSpPr>
          <p:spPr>
            <a:xfrm>
              <a:off x="2514940" y="2454253"/>
              <a:ext cx="189587" cy="1895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D31B075-72A1-7E40-92DE-ECC4EE560B05}"/>
                </a:ext>
              </a:extLst>
            </p:cNvPr>
            <p:cNvSpPr/>
            <p:nvPr/>
          </p:nvSpPr>
          <p:spPr>
            <a:xfrm>
              <a:off x="1672074" y="2466269"/>
              <a:ext cx="189587" cy="1895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E18BFD-9249-D544-AC13-511D35BA9D3E}"/>
                </a:ext>
              </a:extLst>
            </p:cNvPr>
            <p:cNvSpPr/>
            <p:nvPr/>
          </p:nvSpPr>
          <p:spPr>
            <a:xfrm>
              <a:off x="3485376" y="2276963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AA53970-4887-EB4B-AAB4-66C78294F78A}"/>
                </a:ext>
              </a:extLst>
            </p:cNvPr>
            <p:cNvGrpSpPr/>
            <p:nvPr/>
          </p:nvGrpSpPr>
          <p:grpSpPr>
            <a:xfrm rot="5400000">
              <a:off x="3586842" y="2389979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id="{9D1FFD5A-4DD9-DF46-9B79-192FA819B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DD2E5321-BE00-3C41-BEFE-9F3D81DEC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0CA49723-0C6C-E346-8BD3-6917A001C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8" name="Oval 26">
                <a:extLst>
                  <a:ext uri="{FF2B5EF4-FFF2-40B4-BE49-F238E27FC236}">
                    <a16:creationId xmlns:a16="http://schemas.microsoft.com/office/drawing/2014/main" id="{8CB6AF02-6962-FD4F-A46D-26B8FA43B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1E3F1DC-1BE5-F44C-A2B5-D0EC619FC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8830" y="2324077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C2AB5B9-D14A-B64A-880B-741F836F0ACF}"/>
                </a:ext>
              </a:extLst>
            </p:cNvPr>
            <p:cNvGrpSpPr/>
            <p:nvPr/>
          </p:nvGrpSpPr>
          <p:grpSpPr>
            <a:xfrm>
              <a:off x="8686063" y="2381396"/>
              <a:ext cx="374078" cy="343675"/>
              <a:chOff x="8496237" y="2339976"/>
              <a:chExt cx="2441575" cy="22431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D5A27885-B027-A743-8BE3-078AE0D74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649AB793-F51E-0046-842D-67E4E4D0C6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01DE1E8-BDA0-8A43-9C33-F1D017D068EC}"/>
                </a:ext>
              </a:extLst>
            </p:cNvPr>
            <p:cNvGrpSpPr/>
            <p:nvPr/>
          </p:nvGrpSpPr>
          <p:grpSpPr>
            <a:xfrm>
              <a:off x="244565" y="2381395"/>
              <a:ext cx="374078" cy="343675"/>
              <a:chOff x="8496237" y="2339976"/>
              <a:chExt cx="2441575" cy="2243138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E91CA680-44C5-DD4F-935B-A03661388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6E6D54B8-7036-714D-92DD-DECB60D61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D7F5DA-9F02-D54B-887B-8428433E30E7}"/>
                </a:ext>
              </a:extLst>
            </p:cNvPr>
            <p:cNvSpPr/>
            <p:nvPr/>
          </p:nvSpPr>
          <p:spPr bwMode="auto">
            <a:xfrm>
              <a:off x="796449" y="2289679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E700B470-5D57-BC4F-8D23-F574CA2DED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372" y="2352430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90BA151-DBCD-3945-A42C-918671D76EE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467" y="2819682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352E540-12AF-7B48-849C-4E09018D7B74}"/>
                </a:ext>
              </a:extLst>
            </p:cNvPr>
            <p:cNvCxnSpPr>
              <a:cxnSpLocks/>
            </p:cNvCxnSpPr>
            <p:nvPr/>
          </p:nvCxnSpPr>
          <p:spPr>
            <a:xfrm>
              <a:off x="8155191" y="2809963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itle 3">
              <a:extLst>
                <a:ext uri="{FF2B5EF4-FFF2-40B4-BE49-F238E27FC236}">
                  <a16:creationId xmlns:a16="http://schemas.microsoft.com/office/drawing/2014/main" id="{4147103F-3326-7E4F-99CA-EB1E2AE334C6}"/>
                </a:ext>
              </a:extLst>
            </p:cNvPr>
            <p:cNvSpPr txBox="1">
              <a:spLocks/>
            </p:cNvSpPr>
            <p:nvPr/>
          </p:nvSpPr>
          <p:spPr>
            <a:xfrm>
              <a:off x="5282966" y="4794314"/>
              <a:ext cx="2842976" cy="816141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NATURAL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Connect integrates with Amazon Lex to give the apply speech recognition and natural language understanding technology that powers Alexa to customer interactions 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1" name="Title 3">
              <a:extLst>
                <a:ext uri="{FF2B5EF4-FFF2-40B4-BE49-F238E27FC236}">
                  <a16:creationId xmlns:a16="http://schemas.microsoft.com/office/drawing/2014/main" id="{D709487D-3C9F-2D4D-8C01-BC717E749D22}"/>
                </a:ext>
              </a:extLst>
            </p:cNvPr>
            <p:cNvSpPr txBox="1">
              <a:spLocks/>
            </p:cNvSpPr>
            <p:nvPr/>
          </p:nvSpPr>
          <p:spPr>
            <a:xfrm>
              <a:off x="262369" y="4798944"/>
              <a:ext cx="2242740" cy="94586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DYNAMIC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Amazon Connect answers customer questions before they are asked</a:t>
              </a:r>
            </a:p>
            <a:p>
              <a:pPr algn="ctr"/>
              <a:endParaRPr lang="en-US" sz="15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2" name="Title 3">
              <a:extLst>
                <a:ext uri="{FF2B5EF4-FFF2-40B4-BE49-F238E27FC236}">
                  <a16:creationId xmlns:a16="http://schemas.microsoft.com/office/drawing/2014/main" id="{8D05BBD6-70BD-4E4D-9CA9-8289EBC2DAE2}"/>
                </a:ext>
              </a:extLst>
            </p:cNvPr>
            <p:cNvSpPr txBox="1">
              <a:spLocks/>
            </p:cNvSpPr>
            <p:nvPr/>
          </p:nvSpPr>
          <p:spPr>
            <a:xfrm>
              <a:off x="2787491" y="4840766"/>
              <a:ext cx="2081130" cy="822538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PERSONAL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Contact flows adapt on a per customer basis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D0190-472B-9543-8B04-B26DBF800D44}"/>
                </a:ext>
              </a:extLst>
            </p:cNvPr>
            <p:cNvSpPr/>
            <p:nvPr/>
          </p:nvSpPr>
          <p:spPr bwMode="auto">
            <a:xfrm>
              <a:off x="4919877" y="2253750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ECA6CCB-CFA1-4345-830C-FCE09BBE3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800" y="2316501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8CD5A-4358-BA43-995A-59DCEAB31E11}"/>
                </a:ext>
              </a:extLst>
            </p:cNvPr>
            <p:cNvGrpSpPr/>
            <p:nvPr/>
          </p:nvGrpSpPr>
          <p:grpSpPr>
            <a:xfrm rot="5400000">
              <a:off x="6518072" y="2385022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1FA80ACB-065E-6E4E-AAB4-16B483CC5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BC4A484E-CA7E-3941-9948-D33B586EA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id="{F5C751E5-4C11-B249-BFB9-C8C8E4A1C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9" name="Oval 26">
                <a:extLst>
                  <a:ext uri="{FF2B5EF4-FFF2-40B4-BE49-F238E27FC236}">
                    <a16:creationId xmlns:a16="http://schemas.microsoft.com/office/drawing/2014/main" id="{A16080B1-C6D4-F840-A707-A99F0FDE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3614F74-B730-994C-99EE-952A160C5531}"/>
                </a:ext>
              </a:extLst>
            </p:cNvPr>
            <p:cNvSpPr/>
            <p:nvPr/>
          </p:nvSpPr>
          <p:spPr>
            <a:xfrm>
              <a:off x="6409257" y="2253159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14DDC10-E1F8-BF40-BADB-FDE8A30EE33C}"/>
                </a:ext>
              </a:extLst>
            </p:cNvPr>
            <p:cNvSpPr/>
            <p:nvPr/>
          </p:nvSpPr>
          <p:spPr bwMode="auto">
            <a:xfrm>
              <a:off x="7887269" y="2269528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52538" y="5445224"/>
            <a:ext cx="5520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Google Duplex helps </a:t>
            </a:r>
            <a:r>
              <a:rPr lang="en-US" sz="1600" dirty="0">
                <a:solidFill>
                  <a:srgbClr val="00B050"/>
                </a:solidFill>
              </a:rPr>
              <a:t>to book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Voice Usage in TV program selection (e.g. </a:t>
            </a:r>
            <a:r>
              <a:rPr lang="en-US" sz="1600" dirty="0" err="1" smtClean="0">
                <a:solidFill>
                  <a:srgbClr val="00B0F0"/>
                </a:solidFill>
              </a:rPr>
              <a:t>myTVSuper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HK Call Center </a:t>
            </a:r>
            <a:r>
              <a:rPr lang="en-US" sz="1600" dirty="0">
                <a:solidFill>
                  <a:srgbClr val="00B050"/>
                </a:solidFill>
              </a:rPr>
              <a:t>-&gt; </a:t>
            </a:r>
            <a:r>
              <a:rPr lang="en-US" sz="1600" dirty="0" smtClean="0">
                <a:solidFill>
                  <a:srgbClr val="00B050"/>
                </a:solidFill>
              </a:rPr>
              <a:t>GZ/Philippines -&gt; Alexa/Siri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74616" cy="122413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2"/>
              </a:rPr>
              <a:t>Hong Kong stock exchange enlists AI in fight against </a:t>
            </a:r>
            <a:r>
              <a:rPr lang="en-US" sz="1800" dirty="0" smtClean="0">
                <a:hlinkClick r:id="rId2"/>
              </a:rPr>
              <a:t>rule breakers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/>
              <a:t>Analyses </a:t>
            </a:r>
            <a:r>
              <a:rPr lang="en-US" sz="1400" b="1" dirty="0" smtClean="0">
                <a:solidFill>
                  <a:srgbClr val="0070C0"/>
                </a:solidFill>
              </a:rPr>
              <a:t>historical trading activities </a:t>
            </a:r>
            <a:r>
              <a:rPr lang="en-US" sz="1400" dirty="0" smtClean="0"/>
              <a:t>to identify patterns and anomalies, such as </a:t>
            </a:r>
            <a:r>
              <a:rPr lang="en-US" sz="1400" b="1" dirty="0">
                <a:solidFill>
                  <a:srgbClr val="0070C0"/>
                </a:solidFill>
              </a:rPr>
              <a:t>dramatic rise in trading volume</a:t>
            </a:r>
            <a:r>
              <a:rPr lang="en-US" sz="1400" dirty="0" smtClean="0"/>
              <a:t> or </a:t>
            </a:r>
            <a:r>
              <a:rPr lang="en-US" sz="1400" b="1" dirty="0">
                <a:solidFill>
                  <a:srgbClr val="0070C0"/>
                </a:solidFill>
              </a:rPr>
              <a:t>wild swings in share prices</a:t>
            </a:r>
            <a:r>
              <a:rPr lang="en-US" sz="1400" dirty="0" smtClean="0"/>
              <a:t>. </a:t>
            </a:r>
          </a:p>
          <a:p>
            <a:endParaRPr lang="en-US" sz="1800" dirty="0" smtClean="0"/>
          </a:p>
        </p:txBody>
      </p:sp>
      <p:pic>
        <p:nvPicPr>
          <p:cNvPr id="8" name="Picture 2" descr="hkex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284984"/>
            <a:ext cx="429087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nomaly detection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17072"/>
            <a:ext cx="3131656" cy="316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9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060848"/>
            <a:ext cx="4392488" cy="36724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How Target Figured Out A Teen Girl Was Pregnant Before Her Father Did</a:t>
            </a:r>
            <a:endParaRPr lang="en-US" sz="1800" dirty="0"/>
          </a:p>
          <a:p>
            <a:r>
              <a:rPr lang="en-US" sz="1800" dirty="0" smtClean="0"/>
              <a:t>	</a:t>
            </a:r>
            <a:r>
              <a:rPr lang="en-US" sz="1400" dirty="0"/>
              <a:t>data-mine its way into your womb, to figure out whether you have a baby on the way long before you need to start buying diapers</a:t>
            </a:r>
            <a:endParaRPr lang="en-US" sz="14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Woman wrongly accused boyfriend of having affair after Tesco added condoms to their online shopping list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It gives a list of everything bought on a </a:t>
            </a:r>
            <a:r>
              <a:rPr lang="en-US" sz="1400" dirty="0" err="1"/>
              <a:t>ClubCard</a:t>
            </a:r>
            <a:r>
              <a:rPr lang="en-US" sz="1400" dirty="0"/>
              <a:t> and there at the top of the list was a packet of Mates condoms</a:t>
            </a:r>
            <a:endParaRPr lang="en-US" sz="1400" b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安心事件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148064" y="2348880"/>
            <a:ext cx="3420194" cy="35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1772816"/>
            <a:ext cx="8521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Big Data affairs </a:t>
            </a:r>
            <a:r>
              <a:rPr lang="en-US" b="1" dirty="0" smtClean="0"/>
              <a:t>(similar to Andy </a:t>
            </a:r>
            <a:r>
              <a:rPr lang="en-US" b="1" dirty="0"/>
              <a:t>&amp; Jacqueline </a:t>
            </a:r>
            <a:r>
              <a:rPr lang="zh-TW" altLang="en-US" b="1" dirty="0" smtClean="0"/>
              <a:t>安心</a:t>
            </a:r>
            <a:r>
              <a:rPr lang="zh-TW" altLang="en-US" b="1" dirty="0"/>
              <a:t>事件</a:t>
            </a:r>
            <a:r>
              <a:rPr lang="en-US" b="1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Breakdown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5949280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Breakdown of alternative data sources used by the buy </a:t>
            </a:r>
            <a:r>
              <a:rPr lang="en-US" sz="1600" dirty="0" smtClean="0"/>
              <a:t>side. </a:t>
            </a:r>
            <a:r>
              <a:rPr lang="en-US" sz="1600" i="1" dirty="0" smtClean="0"/>
              <a:t>Source</a:t>
            </a:r>
            <a:r>
              <a:rPr lang="en-US" sz="1600" i="1" dirty="0"/>
              <a:t>: </a:t>
            </a:r>
            <a:r>
              <a:rPr lang="en-US" sz="1600" dirty="0" err="1"/>
              <a:t>Neudata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69516"/>
            <a:ext cx="6590059" cy="430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34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03304"/>
              </p:ext>
            </p:extLst>
          </p:nvPr>
        </p:nvGraphicFramePr>
        <p:xfrm>
          <a:off x="539552" y="1914872"/>
          <a:ext cx="806489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2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history length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earliest point from which historical point in time data is available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frequency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frequency with which data can be delivered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Universe coverage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investable companies the dataset relates to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Market obscurity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well-known this dataset is to institutional Investors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Crowding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hedge funds and asset management clients are using this dataset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unique this specific dataset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quality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Completeness, structure, accuracy and timeliness of data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price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subscription price charged by the data provider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7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0" y="1628800"/>
            <a:ext cx="499782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6050" y="5157192"/>
            <a:ext cx="4047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China </a:t>
            </a:r>
            <a:r>
              <a:rPr lang="en-US" sz="1400" dirty="0"/>
              <a:t>manufacturing </a:t>
            </a:r>
            <a:r>
              <a:rPr lang="en-US" sz="1400" dirty="0" smtClean="0"/>
              <a:t>dataset. </a:t>
            </a:r>
            <a:r>
              <a:rPr lang="en-US" sz="1400" i="1" dirty="0" smtClean="0"/>
              <a:t>Source</a:t>
            </a:r>
            <a:r>
              <a:rPr lang="en-US" sz="1400" i="1" dirty="0"/>
              <a:t>: </a:t>
            </a:r>
            <a:r>
              <a:rPr lang="en-US" sz="1400" dirty="0" err="1"/>
              <a:t>Neudata</a:t>
            </a:r>
            <a:r>
              <a:rPr lang="en-US" sz="1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844824"/>
            <a:ext cx="3960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Satellite </a:t>
            </a:r>
            <a:r>
              <a:rPr lang="en-US" sz="1400" dirty="0"/>
              <a:t>imagery </a:t>
            </a:r>
            <a:r>
              <a:rPr lang="en-US" sz="1400" dirty="0" smtClean="0"/>
              <a:t>tracking </a:t>
            </a:r>
            <a:r>
              <a:rPr lang="en-US" sz="1400" dirty="0"/>
              <a:t>economic activity in </a:t>
            </a:r>
            <a:r>
              <a:rPr lang="en-US" sz="1400" dirty="0" smtClean="0"/>
              <a:t>China. A manufacturing index based on images </a:t>
            </a:r>
            <a:r>
              <a:rPr lang="en-US" sz="1400" dirty="0"/>
              <a:t>of around </a:t>
            </a:r>
            <a:r>
              <a:rPr lang="en-US" sz="1400" b="1" dirty="0">
                <a:solidFill>
                  <a:srgbClr val="0070C0"/>
                </a:solidFill>
              </a:rPr>
              <a:t>6000 industrial sites </a:t>
            </a:r>
            <a:r>
              <a:rPr lang="en-US" sz="1400" dirty="0"/>
              <a:t>across </a:t>
            </a:r>
            <a:r>
              <a:rPr lang="en-US" sz="1400" dirty="0" smtClean="0"/>
              <a:t>covering </a:t>
            </a:r>
            <a:r>
              <a:rPr lang="en-US" sz="1400" b="1" dirty="0">
                <a:solidFill>
                  <a:srgbClr val="0070C0"/>
                </a:solidFill>
              </a:rPr>
              <a:t>500,000 square km</a:t>
            </a:r>
            <a:r>
              <a:rPr lang="en-US" sz="1400" dirty="0" smtClean="0"/>
              <a:t>.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Data points </a:t>
            </a:r>
            <a:r>
              <a:rPr lang="en-US" sz="1400" b="1" dirty="0" smtClean="0">
                <a:solidFill>
                  <a:srgbClr val="0070C0"/>
                </a:solidFill>
              </a:rPr>
              <a:t>delivered three times </a:t>
            </a:r>
            <a:r>
              <a:rPr lang="en-US" sz="1400" b="1" dirty="0">
                <a:solidFill>
                  <a:srgbClr val="0070C0"/>
                </a:solidFill>
              </a:rPr>
              <a:t>per week with a two-week delay</a:t>
            </a:r>
            <a:r>
              <a:rPr lang="en-US" sz="1400" dirty="0"/>
              <a:t>. </a:t>
            </a:r>
            <a:r>
              <a:rPr lang="en-US" sz="1400" dirty="0" smtClean="0"/>
              <a:t>History </a:t>
            </a:r>
            <a:r>
              <a:rPr lang="en-US" sz="1400" dirty="0"/>
              <a:t>is </a:t>
            </a:r>
            <a:r>
              <a:rPr lang="en-US" sz="1400" b="1" dirty="0">
                <a:solidFill>
                  <a:srgbClr val="0070C0"/>
                </a:solidFill>
              </a:rPr>
              <a:t>available from </a:t>
            </a:r>
            <a:r>
              <a:rPr lang="en-US" sz="1400" b="1" dirty="0" smtClean="0">
                <a:solidFill>
                  <a:srgbClr val="0070C0"/>
                </a:solidFill>
              </a:rPr>
              <a:t>2004</a:t>
            </a:r>
          </a:p>
          <a:p>
            <a:endParaRPr lang="en-US" sz="1400" dirty="0" smtClean="0"/>
          </a:p>
          <a:p>
            <a:r>
              <a:rPr lang="en-US" sz="1400" dirty="0" smtClean="0"/>
              <a:t>Index claims better </a:t>
            </a:r>
            <a:r>
              <a:rPr lang="en-US" sz="1400" dirty="0"/>
              <a:t>than the Chinese </a:t>
            </a:r>
            <a:r>
              <a:rPr lang="en-US" sz="1400" dirty="0" smtClean="0"/>
              <a:t>Purchasing </a:t>
            </a:r>
            <a:r>
              <a:rPr lang="en-US" sz="1400" dirty="0"/>
              <a:t>Managers Index (PMI), </a:t>
            </a:r>
            <a:r>
              <a:rPr lang="en-US" sz="1400" dirty="0" smtClean="0"/>
              <a:t>as it is </a:t>
            </a:r>
            <a:r>
              <a:rPr lang="en-US" sz="1400" dirty="0"/>
              <a:t>questioned </a:t>
            </a:r>
            <a:r>
              <a:rPr lang="en-US" sz="1400" dirty="0" smtClean="0"/>
              <a:t>for </a:t>
            </a:r>
            <a:r>
              <a:rPr lang="en-US" sz="1400" dirty="0"/>
              <a:t>a lack of accuracy and reliability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en-US" sz="1400" dirty="0" smtClean="0"/>
              <a:t>In 2017</a:t>
            </a:r>
            <a:r>
              <a:rPr lang="en-US" sz="1400" dirty="0"/>
              <a:t>,</a:t>
            </a:r>
            <a:r>
              <a:rPr lang="en-US" sz="1400" dirty="0" smtClean="0"/>
              <a:t> has </a:t>
            </a:r>
            <a:r>
              <a:rPr lang="en-US" sz="1400" b="1" dirty="0">
                <a:solidFill>
                  <a:srgbClr val="0070C0"/>
                </a:solidFill>
              </a:rPr>
              <a:t>four clients receiving the same underlying data</a:t>
            </a:r>
            <a:r>
              <a:rPr lang="en-US" sz="1400" dirty="0" smtClean="0"/>
              <a:t>. In 2018, mapping specific industrial sites </a:t>
            </a:r>
            <a:r>
              <a:rPr lang="en-US" sz="1400" dirty="0"/>
              <a:t>to underlying </a:t>
            </a:r>
            <a:r>
              <a:rPr lang="en-US" sz="1400" dirty="0" smtClean="0"/>
              <a:t>companies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5589240"/>
            <a:ext cx="4861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Alternative Dataset Providers</a:t>
            </a:r>
            <a:r>
              <a:rPr lang="en-US" sz="18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Eagle Alpha Report (P.38 for case studies)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468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71730"/>
            <a:ext cx="6336704" cy="459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44208" y="4365104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3"/>
              </a:rPr>
              <a:t>Free Data Source</a:t>
            </a:r>
            <a:endParaRPr lang="en-US" sz="2000" dirty="0"/>
          </a:p>
        </p:txBody>
      </p:sp>
      <p:sp>
        <p:nvSpPr>
          <p:cNvPr id="6" name="Sun 5"/>
          <p:cNvSpPr/>
          <p:nvPr/>
        </p:nvSpPr>
        <p:spPr bwMode="auto">
          <a:xfrm>
            <a:off x="7020272" y="3548215"/>
            <a:ext cx="864096" cy="744881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6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/>
              <a:t>Keyword Search:</a:t>
            </a:r>
            <a:r>
              <a:rPr lang="zh-TW" altLang="en-US" dirty="0"/>
              <a:t>打風 颱風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92896"/>
            <a:ext cx="6311347" cy="355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2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 smtClean="0"/>
              <a:t>Correlation:</a:t>
            </a:r>
          </a:p>
          <a:p>
            <a:pPr marL="765810" lvl="2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zh-TW" altLang="en-US" dirty="0" smtClean="0"/>
              <a:t>打</a:t>
            </a:r>
            <a:r>
              <a:rPr lang="zh-TW" altLang="en-US" dirty="0"/>
              <a:t>風 颱風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4" b="17039"/>
          <a:stretch/>
        </p:blipFill>
        <p:spPr bwMode="auto">
          <a:xfrm>
            <a:off x="3491880" y="764704"/>
            <a:ext cx="532859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8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Sentiment</a:t>
            </a:r>
            <a:r>
              <a:rPr lang="en-US" sz="2000" dirty="0" smtClean="0"/>
              <a:t>: Based on Facebook user comments on the Fan Pages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139952" y="504056"/>
            <a:ext cx="3626246" cy="566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6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Visualization</a:t>
            </a:r>
            <a:r>
              <a:rPr lang="en-US" sz="2000" dirty="0" smtClean="0"/>
              <a:t>: Fan </a:t>
            </a:r>
            <a:r>
              <a:rPr lang="en-US" sz="2000" dirty="0"/>
              <a:t>Pages users by countries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81" b="2124"/>
          <a:stretch/>
        </p:blipFill>
        <p:spPr bwMode="auto">
          <a:xfrm>
            <a:off x="3275856" y="764704"/>
            <a:ext cx="522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Key Technologies - Hadoop</a:t>
            </a:r>
          </a:p>
        </p:txBody>
      </p:sp>
      <p:pic>
        <p:nvPicPr>
          <p:cNvPr id="1026" name="Picture 2" descr="https://www.safaribooksonline.com/library/view/apache-hive-essentials/9781788995092/assets/a64fec28-e2b2-42f0-96cf-098fe83853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7"/>
            <a:ext cx="7920880" cy="44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0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9" name="Sun 8"/>
          <p:cNvSpPr/>
          <p:nvPr/>
        </p:nvSpPr>
        <p:spPr bwMode="auto">
          <a:xfrm>
            <a:off x="2339752" y="5373216"/>
            <a:ext cx="864096" cy="744881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927" y="2895076"/>
            <a:ext cx="15144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4" y="3874723"/>
            <a:ext cx="4740771" cy="103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75856" y="5517232"/>
            <a:ext cx="264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6"/>
              </a:rPr>
              <a:t>Open Data API Demo</a:t>
            </a:r>
            <a:endParaRPr lang="en-US" sz="20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7" y="2075340"/>
            <a:ext cx="3672408" cy="55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88793"/>
            <a:ext cx="4644777" cy="13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Business Processes: Government 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5508104" y="4128654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Example</a:t>
            </a:r>
            <a:r>
              <a:rPr lang="en-US" sz="2000" dirty="0" smtClean="0"/>
              <a:t>: ESG Funds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60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18104</TotalTime>
  <Words>3519</Words>
  <Application>Microsoft Office PowerPoint</Application>
  <PresentationFormat>On-screen Show (4:3)</PresentationFormat>
  <Paragraphs>649</Paragraphs>
  <Slides>88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Amazon Ember</vt:lpstr>
      <vt:lpstr>Amazon Ember Light</vt:lpstr>
      <vt:lpstr>ＭＳ Ｐゴシック</vt:lpstr>
      <vt:lpstr>Arial</vt:lpstr>
      <vt:lpstr>Calibri</vt:lpstr>
      <vt:lpstr>Times</vt:lpstr>
      <vt:lpstr>Verdana</vt:lpstr>
      <vt:lpstr>Wingdings</vt:lpstr>
      <vt:lpstr>Wingdings 3</vt:lpstr>
      <vt:lpstr>PowerPoint Template-CBF</vt:lpstr>
      <vt:lpstr>Big Data, AI, Machine Learning, Investment and Algo Trading</vt:lpstr>
      <vt:lpstr>Big &amp; Alternative Data</vt:lpstr>
      <vt:lpstr>Alternative Data</vt:lpstr>
      <vt:lpstr>Individuals: Digital Footprints</vt:lpstr>
      <vt:lpstr>PowerPoint Presentation</vt:lpstr>
      <vt:lpstr>PowerPoint Presentation</vt:lpstr>
      <vt:lpstr>Business Processes</vt:lpstr>
      <vt:lpstr>Business Processes</vt:lpstr>
      <vt:lpstr>PowerPoint Presentation</vt:lpstr>
      <vt:lpstr>Satellite image: Oil Reserve</vt:lpstr>
      <vt:lpstr>Satellite image: Parking Lots</vt:lpstr>
      <vt:lpstr>PowerPoint Presentation</vt:lpstr>
      <vt:lpstr>PowerPoint Presentation</vt:lpstr>
      <vt:lpstr>PowerPoint Presentation</vt:lpstr>
      <vt:lpstr>Example: Usage</vt:lpstr>
      <vt:lpstr>Example: AI ETF</vt:lpstr>
      <vt:lpstr>Example: AI ETF</vt:lpstr>
      <vt:lpstr>Example: News and Sentiments </vt:lpstr>
      <vt:lpstr>PowerPoint Presentation</vt:lpstr>
      <vt:lpstr>Example: Social Trading</vt:lpstr>
      <vt:lpstr>Example: Social Trading</vt:lpstr>
      <vt:lpstr>Example: Social Trading</vt:lpstr>
      <vt:lpstr>Example: Detect Unusual Trading Activity</vt:lpstr>
      <vt:lpstr>Datatact: Intro</vt:lpstr>
      <vt:lpstr>PowerPoint Presentation</vt:lpstr>
      <vt:lpstr>PowerPoint Presentation</vt:lpstr>
      <vt:lpstr>Datatact : Content Farm</vt:lpstr>
      <vt:lpstr>Amazon Books Recommendation</vt:lpstr>
      <vt:lpstr>Songs and Movies Recommendation</vt:lpstr>
      <vt:lpstr>Datatact : Product Cross-selling</vt:lpstr>
      <vt:lpstr>Datatact : Product Cross-selling</vt:lpstr>
      <vt:lpstr>Datatact : Product Cross-selling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Pipelines</vt:lpstr>
      <vt:lpstr>Data Extraction</vt:lpstr>
      <vt:lpstr>Data Extraction</vt:lpstr>
      <vt:lpstr>PowerPoint Presentation</vt:lpstr>
      <vt:lpstr>Data Storage</vt:lpstr>
      <vt:lpstr>Text Pre-processing</vt:lpstr>
      <vt:lpstr>Text Pre-processing</vt:lpstr>
      <vt:lpstr>Searching</vt:lpstr>
      <vt:lpstr>Social Media Ranking</vt:lpstr>
      <vt:lpstr>Website Ranking</vt:lpstr>
      <vt:lpstr>Website Ranking</vt:lpstr>
      <vt:lpstr>Website Ranking</vt:lpstr>
      <vt:lpstr>Google PageRank</vt:lpstr>
      <vt:lpstr>Google PageRank</vt:lpstr>
      <vt:lpstr>Big Data</vt:lpstr>
      <vt:lpstr>Big Data</vt:lpstr>
      <vt:lpstr>Big Data</vt:lpstr>
      <vt:lpstr>Big Data</vt:lpstr>
      <vt:lpstr>Key Technologies - Hadoop</vt:lpstr>
      <vt:lpstr>Map-Reduce - Data Parallelism</vt:lpstr>
      <vt:lpstr>Map-Reduce - Data Parallelism</vt:lpstr>
      <vt:lpstr>Hashing - Indexed by Calculation</vt:lpstr>
      <vt:lpstr>Do you need Big Data Solution</vt:lpstr>
      <vt:lpstr>Do you need Big Data Solution</vt:lpstr>
      <vt:lpstr>Do you need Big Data Solution</vt:lpstr>
      <vt:lpstr>Do you need Big Data Solution</vt:lpstr>
      <vt:lpstr>Do you need Big Data Solution</vt:lpstr>
      <vt:lpstr>Do you need Big Data Solution</vt:lpstr>
      <vt:lpstr>PowerPoint Presentation</vt:lpstr>
      <vt:lpstr>Do you need Big Data Solution</vt:lpstr>
      <vt:lpstr>Appendix</vt:lpstr>
      <vt:lpstr>Individuals: Social Media </vt:lpstr>
      <vt:lpstr>Example: P2P Lending</vt:lpstr>
      <vt:lpstr>Example: P2P Insurance</vt:lpstr>
      <vt:lpstr>Example: Insurance Apps</vt:lpstr>
      <vt:lpstr>Example: Personal Health</vt:lpstr>
      <vt:lpstr>Example: HSBC Ask Amy Chatbot</vt:lpstr>
      <vt:lpstr>Example: Amazon Alexa</vt:lpstr>
      <vt:lpstr>Example: Detect Unusual Trading Activity</vt:lpstr>
      <vt:lpstr>Alternative Data Breakdown</vt:lpstr>
      <vt:lpstr>Alternative Data Evaluation</vt:lpstr>
      <vt:lpstr>Alternative Data Evaluation</vt:lpstr>
      <vt:lpstr>Alternative Data Summary</vt:lpstr>
      <vt:lpstr>Datatact: Intro</vt:lpstr>
      <vt:lpstr>Datatact: Intro</vt:lpstr>
      <vt:lpstr>Datatact: Intro</vt:lpstr>
      <vt:lpstr>Datatact: Intro</vt:lpstr>
      <vt:lpstr>Key Technologies - Hadoop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Wai keung Liu</cp:lastModifiedBy>
  <cp:revision>213</cp:revision>
  <cp:lastPrinted>2013-10-02T07:30:28Z</cp:lastPrinted>
  <dcterms:created xsi:type="dcterms:W3CDTF">2018-01-14T13:40:03Z</dcterms:created>
  <dcterms:modified xsi:type="dcterms:W3CDTF">2023-11-19T00:04:17Z</dcterms:modified>
</cp:coreProperties>
</file>